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5"/>
  </p:notesMasterIdLst>
  <p:handoutMasterIdLst>
    <p:handoutMasterId r:id="rId16"/>
  </p:handoutMasterIdLst>
  <p:sldIdLst>
    <p:sldId id="256" r:id="rId2"/>
    <p:sldId id="266" r:id="rId3"/>
    <p:sldId id="267" r:id="rId4"/>
    <p:sldId id="268" r:id="rId5"/>
    <p:sldId id="280" r:id="rId6"/>
    <p:sldId id="281" r:id="rId7"/>
    <p:sldId id="284" r:id="rId8"/>
    <p:sldId id="282" r:id="rId9"/>
    <p:sldId id="272" r:id="rId10"/>
    <p:sldId id="283" r:id="rId11"/>
    <p:sldId id="263" r:id="rId12"/>
    <p:sldId id="275" r:id="rId13"/>
    <p:sldId id="285"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04B"/>
    <a:srgbClr val="971221"/>
    <a:srgbClr val="124E9D"/>
    <a:srgbClr val="2E63A9"/>
    <a:srgbClr val="C51839"/>
    <a:srgbClr val="F2C8D2"/>
    <a:srgbClr val="431F79"/>
    <a:srgbClr val="A18DBC"/>
    <a:srgbClr val="0D5047"/>
    <a:srgbClr val="F3F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556" autoAdjust="0"/>
  </p:normalViewPr>
  <p:slideViewPr>
    <p:cSldViewPr snapToGrid="0" snapToObjects="1">
      <p:cViewPr>
        <p:scale>
          <a:sx n="103" d="100"/>
          <a:sy n="103" d="100"/>
        </p:scale>
        <p:origin x="-704" y="3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C1318C9-17FD-AE4E-BD06-447936511508}" type="datetimeFigureOut">
              <a:rPr lang="en-US" smtClean="0"/>
              <a:pPr/>
              <a:t>2/3/15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2733AA3-EC2B-2543-A7A5-7E73AA194423}" type="slidenum">
              <a:rPr lang="en-US" smtClean="0"/>
              <a:pPr/>
              <a:t>‹#›</a:t>
            </a:fld>
            <a:endParaRPr lang="en-US"/>
          </a:p>
        </p:txBody>
      </p:sp>
    </p:spTree>
    <p:extLst>
      <p:ext uri="{BB962C8B-B14F-4D97-AF65-F5344CB8AC3E}">
        <p14:creationId xmlns:p14="http://schemas.microsoft.com/office/powerpoint/2010/main" val="17447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43B1617-8D68-124F-A9FD-B56431B5EEF7}" type="datetimeFigureOut">
              <a:rPr lang="en-US" smtClean="0"/>
              <a:pPr/>
              <a:t>2/3/15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815962D-5C26-D142-BF5F-E992E497FB60}" type="slidenum">
              <a:rPr lang="en-US" smtClean="0"/>
              <a:pPr/>
              <a:t>‹#›</a:t>
            </a:fld>
            <a:endParaRPr lang="en-US"/>
          </a:p>
        </p:txBody>
      </p:sp>
    </p:spTree>
    <p:extLst>
      <p:ext uri="{BB962C8B-B14F-4D97-AF65-F5344CB8AC3E}">
        <p14:creationId xmlns:p14="http://schemas.microsoft.com/office/powerpoint/2010/main" val="25700789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UFS Front gate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
            <a:ext cx="9144000" cy="4940595"/>
          </a:xfrm>
          <a:prstGeom prst="rect">
            <a:avLst/>
          </a:prstGeom>
        </p:spPr>
      </p:pic>
      <p:pic>
        <p:nvPicPr>
          <p:cNvPr id="10" name="PP student affairs templa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9" name="TextBox 8"/>
          <p:cNvSpPr txBox="1"/>
          <p:nvPr userDrawn="1"/>
        </p:nvSpPr>
        <p:spPr>
          <a:xfrm>
            <a:off x="357009" y="4904633"/>
            <a:ext cx="6771491" cy="276999"/>
          </a:xfrm>
          <a:prstGeom prst="rect">
            <a:avLst/>
          </a:prstGeom>
          <a:noFill/>
        </p:spPr>
        <p:txBody>
          <a:bodyPr wrap="square" rtlCol="0">
            <a:spAutoFit/>
          </a:bodyPr>
          <a:lstStyle/>
          <a:p>
            <a:pPr rtl="0"/>
            <a:r>
              <a:rPr lang="en-US" sz="1800" kern="1200" baseline="30000" dirty="0" smtClean="0">
                <a:solidFill>
                  <a:schemeClr val="bg1"/>
                </a:solidFill>
                <a:latin typeface="+mn-lt"/>
                <a:ea typeface="+mn-ea"/>
                <a:cs typeface="+mn-cs"/>
              </a:rPr>
              <a:t>T: +27(0)51 401 9111   |   </a:t>
            </a:r>
            <a:r>
              <a:rPr lang="en-US" sz="1800" kern="1200" baseline="30000" dirty="0" err="1" smtClean="0">
                <a:solidFill>
                  <a:schemeClr val="bg1"/>
                </a:solidFill>
                <a:latin typeface="+mn-lt"/>
                <a:ea typeface="+mn-ea"/>
                <a:cs typeface="+mn-cs"/>
              </a:rPr>
              <a:t>info@ufs.ac.za</a:t>
            </a:r>
            <a:r>
              <a:rPr lang="en-US" sz="1800" kern="1200" baseline="30000" dirty="0" smtClean="0">
                <a:solidFill>
                  <a:schemeClr val="bg1"/>
                </a:solidFill>
                <a:latin typeface="+mn-lt"/>
                <a:ea typeface="+mn-ea"/>
                <a:cs typeface="+mn-cs"/>
              </a:rPr>
              <a:t>   |   </a:t>
            </a:r>
            <a:r>
              <a:rPr lang="en-US" sz="1800" kern="1200" baseline="30000" dirty="0" err="1" smtClean="0">
                <a:solidFill>
                  <a:schemeClr val="bg1"/>
                </a:solidFill>
                <a:latin typeface="+mn-lt"/>
                <a:ea typeface="+mn-ea"/>
                <a:cs typeface="+mn-cs"/>
              </a:rPr>
              <a:t>www.ufs.ac.za</a:t>
            </a:r>
            <a:endParaRPr lang="en-US" sz="1800" kern="1200" baseline="30000" dirty="0" smtClean="0">
              <a:solidFill>
                <a:schemeClr val="bg1"/>
              </a:solidFill>
              <a:latin typeface="+mn-lt"/>
              <a:ea typeface="+mn-ea"/>
              <a:cs typeface="+mn-cs"/>
            </a:endParaRPr>
          </a:p>
        </p:txBody>
      </p:sp>
      <p:sp>
        <p:nvSpPr>
          <p:cNvPr id="12" name="Round Single Corner Rectangle 11"/>
          <p:cNvSpPr/>
          <p:nvPr userDrawn="1"/>
        </p:nvSpPr>
        <p:spPr>
          <a:xfrm>
            <a:off x="222637" y="1823716"/>
            <a:ext cx="8692762" cy="2730500"/>
          </a:xfrm>
          <a:prstGeom prst="round1Rect">
            <a:avLst>
              <a:gd name="adj" fmla="val 5782"/>
            </a:avLst>
          </a:prstGeom>
          <a:solidFill>
            <a:srgbClr val="971221">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p:nvPr>
        </p:nvSpPr>
        <p:spPr>
          <a:xfrm>
            <a:off x="357009" y="1932167"/>
            <a:ext cx="8389426" cy="2489473"/>
          </a:xfrm>
        </p:spPr>
        <p:txBody>
          <a:bodyPr anchor="t">
            <a:normAutofit/>
          </a:bodyPr>
          <a:lstStyle>
            <a:lvl1pPr algn="l">
              <a:defRPr sz="2800" b="0" i="0">
                <a:solidFill>
                  <a:schemeClr val="bg1"/>
                </a:solidFill>
                <a:latin typeface="Arial Bold"/>
                <a:cs typeface="Arial Bold"/>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300"/>
            </a:lvl1p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 y="0"/>
            <a:ext cx="9143759" cy="4797426"/>
          </a:xfrm>
          <a:prstGeom prst="rect">
            <a:avLst/>
          </a:prstGeom>
        </p:spPr>
      </p:pic>
      <p:pic>
        <p:nvPicPr>
          <p:cNvPr id="6" name="PP student affairs templa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7" name="TextBox 6"/>
          <p:cNvSpPr txBox="1"/>
          <p:nvPr userDrawn="1"/>
        </p:nvSpPr>
        <p:spPr>
          <a:xfrm>
            <a:off x="357009" y="4840398"/>
            <a:ext cx="6771491" cy="276999"/>
          </a:xfrm>
          <a:prstGeom prst="rect">
            <a:avLst/>
          </a:prstGeom>
          <a:noFill/>
        </p:spPr>
        <p:txBody>
          <a:bodyPr wrap="square" rtlCol="0">
            <a:spAutoFit/>
          </a:bodyPr>
          <a:lstStyle/>
          <a:p>
            <a:pPr rtl="0"/>
            <a:r>
              <a:rPr lang="en-US" sz="1800" kern="1200" baseline="30000" dirty="0" smtClean="0">
                <a:solidFill>
                  <a:schemeClr val="bg1"/>
                </a:solidFill>
                <a:latin typeface="+mn-lt"/>
                <a:ea typeface="+mn-ea"/>
                <a:cs typeface="+mn-cs"/>
              </a:rPr>
              <a:t>T: +27(0)51 401 9111   |   </a:t>
            </a:r>
            <a:r>
              <a:rPr lang="en-US" sz="1800" kern="1200" baseline="30000" dirty="0" err="1" smtClean="0">
                <a:solidFill>
                  <a:schemeClr val="bg1"/>
                </a:solidFill>
                <a:latin typeface="+mn-lt"/>
                <a:ea typeface="+mn-ea"/>
                <a:cs typeface="+mn-cs"/>
              </a:rPr>
              <a:t>info@ufs.ac.za</a:t>
            </a:r>
            <a:r>
              <a:rPr lang="en-US" sz="1800" kern="1200" baseline="30000" dirty="0" smtClean="0">
                <a:solidFill>
                  <a:schemeClr val="bg1"/>
                </a:solidFill>
                <a:latin typeface="+mn-lt"/>
                <a:ea typeface="+mn-ea"/>
                <a:cs typeface="+mn-cs"/>
              </a:rPr>
              <a:t>   |   </a:t>
            </a:r>
            <a:r>
              <a:rPr lang="en-US" sz="1800" kern="1200" baseline="30000" dirty="0" err="1" smtClean="0">
                <a:solidFill>
                  <a:schemeClr val="bg1"/>
                </a:solidFill>
                <a:latin typeface="+mn-lt"/>
                <a:ea typeface="+mn-ea"/>
                <a:cs typeface="+mn-cs"/>
              </a:rPr>
              <a:t>www.ufs.ac.za</a:t>
            </a:r>
            <a:endParaRPr lang="en-US" sz="1800" kern="1200" baseline="30000" dirty="0" smtClean="0">
              <a:solidFill>
                <a:schemeClr val="bg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UFS Front gate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5"/>
            <a:ext cx="9144000" cy="4940595"/>
          </a:xfrm>
          <a:prstGeom prst="rect">
            <a:avLst/>
          </a:prstGeom>
        </p:spPr>
      </p:pic>
      <p:sp>
        <p:nvSpPr>
          <p:cNvPr id="5" name="Rectangle 4"/>
          <p:cNvSpPr/>
          <p:nvPr userDrawn="1"/>
        </p:nvSpPr>
        <p:spPr>
          <a:xfrm>
            <a:off x="230588" y="1823716"/>
            <a:ext cx="2747639" cy="2730500"/>
          </a:xfrm>
          <a:prstGeom prst="rect">
            <a:avLst/>
          </a:prstGeom>
          <a:solidFill>
            <a:srgbClr val="0F204B">
              <a:alpha val="50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sp>
        <p:nvSpPr>
          <p:cNvPr id="13" name="Round Single Corner Rectangle 12"/>
          <p:cNvSpPr/>
          <p:nvPr userDrawn="1"/>
        </p:nvSpPr>
        <p:spPr>
          <a:xfrm>
            <a:off x="2978227" y="1823716"/>
            <a:ext cx="3199908" cy="2730500"/>
          </a:xfrm>
          <a:prstGeom prst="round1Rect">
            <a:avLst>
              <a:gd name="adj" fmla="val 5782"/>
            </a:avLst>
          </a:prstGeom>
          <a:solidFill>
            <a:srgbClr val="97122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24890" y="1897200"/>
            <a:ext cx="2559033" cy="2570903"/>
          </a:xfrm>
        </p:spPr>
        <p:txBody>
          <a:bodyPr anchor="t">
            <a:normAutofit/>
          </a:bodyPr>
          <a:lstStyle>
            <a:lvl1pPr algn="l">
              <a:defRPr sz="2800" b="0" i="0">
                <a:solidFill>
                  <a:schemeClr val="bg1"/>
                </a:solidFill>
                <a:latin typeface="Arial Bold"/>
                <a:cs typeface="Arial Bold"/>
              </a:defRPr>
            </a:lvl1pPr>
          </a:lstStyle>
          <a:p>
            <a:r>
              <a:rPr lang="en-US" dirty="0" smtClean="0"/>
              <a:t>Click to edit Master title style</a:t>
            </a:r>
            <a:endParaRPr lang="en-US" dirty="0"/>
          </a:p>
        </p:txBody>
      </p:sp>
      <p:pic>
        <p:nvPicPr>
          <p:cNvPr id="10" name="PP student affairs templa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3" name="Subtitle 2"/>
          <p:cNvSpPr>
            <a:spLocks noGrp="1"/>
          </p:cNvSpPr>
          <p:nvPr>
            <p:ph type="subTitle" idx="1"/>
          </p:nvPr>
        </p:nvSpPr>
        <p:spPr>
          <a:xfrm>
            <a:off x="3162920" y="1897200"/>
            <a:ext cx="2895600" cy="2570903"/>
          </a:xfrm>
        </p:spPr>
        <p:txBody>
          <a:bodyPr anchor="t">
            <a:normAutofit/>
          </a:bodyPr>
          <a:lstStyle>
            <a:lvl1pPr marL="0" indent="0" algn="r">
              <a:buNone/>
              <a:defRPr sz="1600" b="0" i="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Box 8"/>
          <p:cNvSpPr txBox="1"/>
          <p:nvPr userDrawn="1"/>
        </p:nvSpPr>
        <p:spPr>
          <a:xfrm>
            <a:off x="357009" y="4904633"/>
            <a:ext cx="6771491" cy="276999"/>
          </a:xfrm>
          <a:prstGeom prst="rect">
            <a:avLst/>
          </a:prstGeom>
          <a:noFill/>
        </p:spPr>
        <p:txBody>
          <a:bodyPr wrap="square" rtlCol="0">
            <a:spAutoFit/>
          </a:bodyPr>
          <a:lstStyle/>
          <a:p>
            <a:pPr rtl="0"/>
            <a:r>
              <a:rPr lang="en-US" sz="1800" kern="1200" baseline="30000" dirty="0" smtClean="0">
                <a:solidFill>
                  <a:schemeClr val="bg1"/>
                </a:solidFill>
                <a:latin typeface="+mn-lt"/>
                <a:ea typeface="+mn-ea"/>
                <a:cs typeface="+mn-cs"/>
              </a:rPr>
              <a:t>T: +27(0)51 401 9111   |   </a:t>
            </a:r>
            <a:r>
              <a:rPr lang="en-US" sz="1800" kern="1200" baseline="30000" dirty="0" err="1" smtClean="0">
                <a:solidFill>
                  <a:schemeClr val="bg1"/>
                </a:solidFill>
                <a:latin typeface="+mn-lt"/>
                <a:ea typeface="+mn-ea"/>
                <a:cs typeface="+mn-cs"/>
              </a:rPr>
              <a:t>info@ufs.ac.za</a:t>
            </a:r>
            <a:r>
              <a:rPr lang="en-US" sz="1800" kern="1200" baseline="30000" dirty="0" smtClean="0">
                <a:solidFill>
                  <a:schemeClr val="bg1"/>
                </a:solidFill>
                <a:latin typeface="+mn-lt"/>
                <a:ea typeface="+mn-ea"/>
                <a:cs typeface="+mn-cs"/>
              </a:rPr>
              <a:t>   |   </a:t>
            </a:r>
            <a:r>
              <a:rPr lang="en-US" sz="1800" kern="1200" baseline="30000" dirty="0" err="1" smtClean="0">
                <a:solidFill>
                  <a:schemeClr val="bg1"/>
                </a:solidFill>
                <a:latin typeface="+mn-lt"/>
                <a:ea typeface="+mn-ea"/>
                <a:cs typeface="+mn-cs"/>
              </a:rPr>
              <a:t>www.ufs.ac.za</a:t>
            </a:r>
            <a:endParaRPr lang="en-US" sz="1800" kern="1200" baseline="30000" dirty="0" smtClean="0">
              <a:solidFill>
                <a:schemeClr val="bg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UFS Front g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 y="0"/>
            <a:ext cx="9143221" cy="5663943"/>
          </a:xfrm>
          <a:prstGeom prst="rect">
            <a:avLst/>
          </a:prstGeom>
        </p:spPr>
      </p:pic>
      <p:sp>
        <p:nvSpPr>
          <p:cNvPr id="13" name="Round Single Corner Rectangle 12"/>
          <p:cNvSpPr/>
          <p:nvPr userDrawn="1"/>
        </p:nvSpPr>
        <p:spPr>
          <a:xfrm>
            <a:off x="2978227" y="1823716"/>
            <a:ext cx="3199908" cy="2730500"/>
          </a:xfrm>
          <a:prstGeom prst="round1Rect">
            <a:avLst>
              <a:gd name="adj" fmla="val 5782"/>
            </a:avLst>
          </a:prstGeom>
          <a:solidFill>
            <a:srgbClr val="97122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162920" y="1897200"/>
            <a:ext cx="2895600" cy="2570903"/>
          </a:xfrm>
        </p:spPr>
        <p:txBody>
          <a:bodyPr anchor="t">
            <a:normAutofit/>
          </a:bodyPr>
          <a:lstStyle>
            <a:lvl1pPr marL="0" indent="0" algn="r">
              <a:buNone/>
              <a:defRPr sz="1600" b="0" i="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P student affairs templa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9" name="TextBox 8"/>
          <p:cNvSpPr txBox="1"/>
          <p:nvPr userDrawn="1"/>
        </p:nvSpPr>
        <p:spPr>
          <a:xfrm>
            <a:off x="357009" y="4904633"/>
            <a:ext cx="6771491" cy="276999"/>
          </a:xfrm>
          <a:prstGeom prst="rect">
            <a:avLst/>
          </a:prstGeom>
          <a:noFill/>
        </p:spPr>
        <p:txBody>
          <a:bodyPr wrap="square" rtlCol="0">
            <a:spAutoFit/>
          </a:bodyPr>
          <a:lstStyle/>
          <a:p>
            <a:pPr rtl="0"/>
            <a:r>
              <a:rPr lang="en-US" sz="1800" kern="1200" baseline="30000" dirty="0" smtClean="0">
                <a:solidFill>
                  <a:schemeClr val="bg1"/>
                </a:solidFill>
                <a:latin typeface="+mn-lt"/>
                <a:ea typeface="+mn-ea"/>
                <a:cs typeface="+mn-cs"/>
              </a:rPr>
              <a:t>T: +27(0)51 401 9111   |   </a:t>
            </a:r>
            <a:r>
              <a:rPr lang="en-US" sz="1800" kern="1200" baseline="30000" dirty="0" err="1" smtClean="0">
                <a:solidFill>
                  <a:schemeClr val="bg1"/>
                </a:solidFill>
                <a:latin typeface="+mn-lt"/>
                <a:ea typeface="+mn-ea"/>
                <a:cs typeface="+mn-cs"/>
              </a:rPr>
              <a:t>info@ufs.ac.za</a:t>
            </a:r>
            <a:r>
              <a:rPr lang="en-US" sz="1800" kern="1200" baseline="30000" dirty="0" smtClean="0">
                <a:solidFill>
                  <a:schemeClr val="bg1"/>
                </a:solidFill>
                <a:latin typeface="+mn-lt"/>
                <a:ea typeface="+mn-ea"/>
                <a:cs typeface="+mn-cs"/>
              </a:rPr>
              <a:t>   |   </a:t>
            </a:r>
            <a:r>
              <a:rPr lang="en-US" sz="1800" kern="1200" baseline="30000" dirty="0" err="1" smtClean="0">
                <a:solidFill>
                  <a:schemeClr val="bg1"/>
                </a:solidFill>
                <a:latin typeface="+mn-lt"/>
                <a:ea typeface="+mn-ea"/>
                <a:cs typeface="+mn-cs"/>
              </a:rPr>
              <a:t>www.ufs.ac.za</a:t>
            </a:r>
            <a:endParaRPr lang="en-US" sz="1800" kern="1200" baseline="30000" dirty="0" smtClean="0">
              <a:solidFill>
                <a:schemeClr val="bg1"/>
              </a:solidFill>
              <a:latin typeface="+mn-lt"/>
              <a:ea typeface="+mn-ea"/>
              <a:cs typeface="+mn-cs"/>
            </a:endParaRPr>
          </a:p>
        </p:txBody>
      </p:sp>
      <p:sp>
        <p:nvSpPr>
          <p:cNvPr id="11" name="Rectangle 10"/>
          <p:cNvSpPr/>
          <p:nvPr userDrawn="1"/>
        </p:nvSpPr>
        <p:spPr>
          <a:xfrm>
            <a:off x="230588" y="1823716"/>
            <a:ext cx="2747639" cy="2730500"/>
          </a:xfrm>
          <a:prstGeom prst="rect">
            <a:avLst/>
          </a:prstGeom>
          <a:solidFill>
            <a:srgbClr val="0F204B">
              <a:alpha val="50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sp>
        <p:nvSpPr>
          <p:cNvPr id="14" name="Title 1"/>
          <p:cNvSpPr>
            <a:spLocks noGrp="1"/>
          </p:cNvSpPr>
          <p:nvPr>
            <p:ph type="ctrTitle"/>
          </p:nvPr>
        </p:nvSpPr>
        <p:spPr>
          <a:xfrm>
            <a:off x="324890" y="1897200"/>
            <a:ext cx="2559033" cy="2570903"/>
          </a:xfrm>
        </p:spPr>
        <p:txBody>
          <a:bodyPr anchor="t">
            <a:normAutofit/>
          </a:bodyPr>
          <a:lstStyle>
            <a:lvl1pPr algn="l">
              <a:defRPr sz="2800" b="0" i="0">
                <a:solidFill>
                  <a:schemeClr val="bg1"/>
                </a:solidFill>
                <a:latin typeface="Arial Bold"/>
                <a:cs typeface="Arial Bold"/>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UFS Main Buildi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0" y="0"/>
            <a:ext cx="9133260" cy="4904633"/>
          </a:xfrm>
          <a:prstGeom prst="rect">
            <a:avLst/>
          </a:prstGeom>
        </p:spPr>
      </p:pic>
      <p:sp>
        <p:nvSpPr>
          <p:cNvPr id="13" name="Round Single Corner Rectangle 12"/>
          <p:cNvSpPr/>
          <p:nvPr userDrawn="1"/>
        </p:nvSpPr>
        <p:spPr>
          <a:xfrm>
            <a:off x="2978227" y="1823716"/>
            <a:ext cx="3199908" cy="2730500"/>
          </a:xfrm>
          <a:prstGeom prst="round1Rect">
            <a:avLst>
              <a:gd name="adj" fmla="val 5782"/>
            </a:avLst>
          </a:prstGeom>
          <a:solidFill>
            <a:srgbClr val="97122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P student affairs templa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3" name="Subtitle 2"/>
          <p:cNvSpPr>
            <a:spLocks noGrp="1"/>
          </p:cNvSpPr>
          <p:nvPr>
            <p:ph type="subTitle" idx="1"/>
          </p:nvPr>
        </p:nvSpPr>
        <p:spPr>
          <a:xfrm>
            <a:off x="3162920" y="1897200"/>
            <a:ext cx="2895600" cy="2570903"/>
          </a:xfrm>
        </p:spPr>
        <p:txBody>
          <a:bodyPr anchor="t">
            <a:normAutofit/>
          </a:bodyPr>
          <a:lstStyle>
            <a:lvl1pPr marL="0" indent="0" algn="r">
              <a:buNone/>
              <a:defRPr sz="1600" b="0" i="0">
                <a:solidFill>
                  <a:schemeClr val="bg1"/>
                </a:solidFill>
                <a:latin typeface="Arial Bold"/>
                <a:cs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Box 8"/>
          <p:cNvSpPr txBox="1"/>
          <p:nvPr userDrawn="1"/>
        </p:nvSpPr>
        <p:spPr>
          <a:xfrm>
            <a:off x="357009" y="4904633"/>
            <a:ext cx="6771491" cy="276999"/>
          </a:xfrm>
          <a:prstGeom prst="rect">
            <a:avLst/>
          </a:prstGeom>
          <a:noFill/>
        </p:spPr>
        <p:txBody>
          <a:bodyPr wrap="square" rtlCol="0">
            <a:spAutoFit/>
          </a:bodyPr>
          <a:lstStyle/>
          <a:p>
            <a:pPr rtl="0"/>
            <a:r>
              <a:rPr lang="en-US" sz="1800" kern="1200" baseline="30000" dirty="0" smtClean="0">
                <a:solidFill>
                  <a:schemeClr val="bg1"/>
                </a:solidFill>
                <a:latin typeface="+mn-lt"/>
                <a:ea typeface="+mn-ea"/>
                <a:cs typeface="+mn-cs"/>
              </a:rPr>
              <a:t>T: +27(0)51 401 9111   |   </a:t>
            </a:r>
            <a:r>
              <a:rPr lang="en-US" sz="1800" kern="1200" baseline="30000" dirty="0" err="1" smtClean="0">
                <a:solidFill>
                  <a:schemeClr val="bg1"/>
                </a:solidFill>
                <a:latin typeface="+mn-lt"/>
                <a:ea typeface="+mn-ea"/>
                <a:cs typeface="+mn-cs"/>
              </a:rPr>
              <a:t>info@ufs.ac.za</a:t>
            </a:r>
            <a:r>
              <a:rPr lang="en-US" sz="1800" kern="1200" baseline="30000" dirty="0" smtClean="0">
                <a:solidFill>
                  <a:schemeClr val="bg1"/>
                </a:solidFill>
                <a:latin typeface="+mn-lt"/>
                <a:ea typeface="+mn-ea"/>
                <a:cs typeface="+mn-cs"/>
              </a:rPr>
              <a:t>   |   </a:t>
            </a:r>
            <a:r>
              <a:rPr lang="en-US" sz="1800" kern="1200" baseline="30000" dirty="0" err="1" smtClean="0">
                <a:solidFill>
                  <a:schemeClr val="bg1"/>
                </a:solidFill>
                <a:latin typeface="+mn-lt"/>
                <a:ea typeface="+mn-ea"/>
                <a:cs typeface="+mn-cs"/>
              </a:rPr>
              <a:t>www.ufs.ac.za</a:t>
            </a:r>
            <a:endParaRPr lang="en-US" sz="1800" kern="1200" baseline="30000" dirty="0" smtClean="0">
              <a:solidFill>
                <a:schemeClr val="bg1"/>
              </a:solidFill>
              <a:latin typeface="+mn-lt"/>
              <a:ea typeface="+mn-ea"/>
              <a:cs typeface="+mn-cs"/>
            </a:endParaRPr>
          </a:p>
        </p:txBody>
      </p:sp>
      <p:sp>
        <p:nvSpPr>
          <p:cNvPr id="11" name="Rectangle 10"/>
          <p:cNvSpPr/>
          <p:nvPr userDrawn="1"/>
        </p:nvSpPr>
        <p:spPr>
          <a:xfrm>
            <a:off x="230588" y="1823716"/>
            <a:ext cx="2747639" cy="2730500"/>
          </a:xfrm>
          <a:prstGeom prst="rect">
            <a:avLst/>
          </a:prstGeom>
          <a:solidFill>
            <a:srgbClr val="0F204B">
              <a:alpha val="50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ZA"/>
          </a:p>
        </p:txBody>
      </p:sp>
      <p:sp>
        <p:nvSpPr>
          <p:cNvPr id="12" name="Title 1"/>
          <p:cNvSpPr>
            <a:spLocks noGrp="1"/>
          </p:cNvSpPr>
          <p:nvPr>
            <p:ph type="ctrTitle"/>
          </p:nvPr>
        </p:nvSpPr>
        <p:spPr>
          <a:xfrm>
            <a:off x="324890" y="1897200"/>
            <a:ext cx="2559033" cy="2570903"/>
          </a:xfrm>
        </p:spPr>
        <p:txBody>
          <a:bodyPr anchor="t">
            <a:normAutofit/>
          </a:bodyPr>
          <a:lstStyle>
            <a:lvl1pPr algn="l">
              <a:defRPr sz="2800" b="0" i="0">
                <a:solidFill>
                  <a:schemeClr val="bg1"/>
                </a:solidFill>
                <a:latin typeface="Arial Bold"/>
                <a:cs typeface="Arial Bold"/>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P student affairs 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54880"/>
            <a:ext cx="9144000" cy="2103120"/>
          </a:xfrm>
          <a:prstGeom prst="rect">
            <a:avLst/>
          </a:prstGeom>
          <a:noFill/>
          <a:ln>
            <a:noFill/>
          </a:ln>
        </p:spPr>
      </p:pic>
      <p:sp>
        <p:nvSpPr>
          <p:cNvPr id="2" name="Title 1"/>
          <p:cNvSpPr>
            <a:spLocks noGrp="1"/>
          </p:cNvSpPr>
          <p:nvPr>
            <p:ph type="title" hasCustomPrompt="1"/>
          </p:nvPr>
        </p:nvSpPr>
        <p:spPr>
          <a:xfrm>
            <a:off x="457200" y="661653"/>
            <a:ext cx="8229600" cy="570391"/>
          </a:xfrm>
        </p:spPr>
        <p:txBody>
          <a:bodyPr anchor="t">
            <a:normAutofit/>
          </a:bodyPr>
          <a:lstStyle>
            <a:lvl1pPr algn="l">
              <a:defRPr sz="2700" b="1" i="0">
                <a:solidFill>
                  <a:schemeClr val="tx1">
                    <a:lumMod val="65000"/>
                    <a:lumOff val="35000"/>
                  </a:schemeClr>
                </a:solidFill>
                <a:latin typeface="Arial Bold"/>
                <a:cs typeface="Arial Bold"/>
              </a:defRPr>
            </a:lvl1pPr>
          </a:lstStyle>
          <a:p>
            <a:r>
              <a:rPr lang="en-US" dirty="0" smtClean="0"/>
              <a:t>CONTENT</a:t>
            </a:r>
            <a:br>
              <a:rPr lang="en-US" dirty="0" smtClean="0"/>
            </a:br>
            <a:endParaRPr lang="en-US" dirty="0"/>
          </a:p>
        </p:txBody>
      </p:sp>
      <p:sp>
        <p:nvSpPr>
          <p:cNvPr id="3" name="Content Placeholder 2"/>
          <p:cNvSpPr>
            <a:spLocks noGrp="1"/>
          </p:cNvSpPr>
          <p:nvPr>
            <p:ph idx="1"/>
          </p:nvPr>
        </p:nvSpPr>
        <p:spPr>
          <a:xfrm>
            <a:off x="457200" y="1398509"/>
            <a:ext cx="8229600" cy="3173385"/>
          </a:xfrm>
        </p:spPr>
        <p:txBody>
          <a:bodyPr anchor="t">
            <a:normAutofit/>
          </a:bodyPr>
          <a:lstStyle>
            <a:lvl1pPr algn="l">
              <a:defRPr sz="1800">
                <a:solidFill>
                  <a:schemeClr val="tx1">
                    <a:lumMod val="65000"/>
                    <a:lumOff val="35000"/>
                  </a:schemeClr>
                </a:solidFill>
                <a:latin typeface="Arial"/>
                <a:cs typeface="Arial"/>
              </a:defRPr>
            </a:lvl1pPr>
            <a:lvl2pPr algn="l">
              <a:defRPr sz="1800">
                <a:solidFill>
                  <a:schemeClr val="tx1">
                    <a:lumMod val="65000"/>
                    <a:lumOff val="35000"/>
                  </a:schemeClr>
                </a:solidFill>
                <a:latin typeface="Arial"/>
                <a:cs typeface="Arial"/>
              </a:defRPr>
            </a:lvl2pPr>
            <a:lvl3pPr algn="l">
              <a:defRPr sz="1800">
                <a:solidFill>
                  <a:schemeClr val="tx1">
                    <a:lumMod val="65000"/>
                    <a:lumOff val="35000"/>
                  </a:schemeClr>
                </a:solidFill>
                <a:latin typeface="Arial"/>
                <a:cs typeface="Arial"/>
              </a:defRPr>
            </a:lvl3pPr>
            <a:lvl4pPr algn="l">
              <a:defRPr sz="1800">
                <a:solidFill>
                  <a:schemeClr val="tx1">
                    <a:lumMod val="65000"/>
                    <a:lumOff val="35000"/>
                  </a:schemeClr>
                </a:solidFill>
                <a:latin typeface="Arial"/>
                <a:cs typeface="Arial"/>
              </a:defRPr>
            </a:lvl4pPr>
            <a:lvl5pPr algn="l">
              <a:defRPr sz="1800">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57009" y="4904633"/>
            <a:ext cx="6771491" cy="253916"/>
          </a:xfrm>
          <a:prstGeom prst="rect">
            <a:avLst/>
          </a:prstGeom>
          <a:noFill/>
        </p:spPr>
        <p:txBody>
          <a:bodyPr wrap="square" rtlCol="0">
            <a:spAutoFit/>
          </a:bodyPr>
          <a:lstStyle/>
          <a:p>
            <a:r>
              <a:rPr lang="en-US" sz="1050" dirty="0" smtClean="0">
                <a:solidFill>
                  <a:schemeClr val="bg1"/>
                </a:solidFill>
              </a:rPr>
              <a:t>T: +27(0)51 401 9111 |  info@ufs.ac.za  |  </a:t>
            </a:r>
            <a:r>
              <a:rPr lang="en-US" sz="1050" b="1" dirty="0" smtClean="0">
                <a:solidFill>
                  <a:schemeClr val="bg1"/>
                </a:solidFill>
              </a:rPr>
              <a:t>www.ufs.ac.za</a:t>
            </a:r>
            <a:endParaRPr lang="en-US" sz="105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P Student affairs templat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0" y="0"/>
            <a:ext cx="9135879" cy="6857999"/>
          </a:xfrm>
          <a:prstGeom prst="rect">
            <a:avLst/>
          </a:prstGeom>
        </p:spPr>
      </p:pic>
      <p:sp>
        <p:nvSpPr>
          <p:cNvPr id="7" name="Title 1"/>
          <p:cNvSpPr>
            <a:spLocks noGrp="1"/>
          </p:cNvSpPr>
          <p:nvPr>
            <p:ph type="title"/>
          </p:nvPr>
        </p:nvSpPr>
        <p:spPr>
          <a:xfrm>
            <a:off x="624208" y="2570562"/>
            <a:ext cx="7680396" cy="552676"/>
          </a:xfrm>
        </p:spPr>
        <p:txBody>
          <a:bodyPr>
            <a:normAutofit/>
          </a:bodyPr>
          <a:lstStyle>
            <a:lvl1pPr>
              <a:defRPr sz="2300">
                <a:solidFill>
                  <a:schemeClr val="bg1"/>
                </a:solidFill>
              </a:defRPr>
            </a:lvl1p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300">
                <a:solidFill>
                  <a:srgbClr val="595959"/>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304800" y="1248229"/>
            <a:ext cx="8229600" cy="4525963"/>
          </a:xfrm>
        </p:spPr>
        <p:txBody>
          <a:bodyPr/>
          <a:lstStyle>
            <a:lvl1pPr>
              <a:defRPr sz="2300">
                <a:solidFill>
                  <a:srgbClr val="595959"/>
                </a:solidFill>
              </a:defRPr>
            </a:lvl1pPr>
            <a:lvl2pPr>
              <a:defRPr sz="2300">
                <a:solidFill>
                  <a:srgbClr val="595959"/>
                </a:solidFill>
              </a:defRPr>
            </a:lvl2pPr>
            <a:lvl3pPr>
              <a:defRPr sz="2300">
                <a:solidFill>
                  <a:srgbClr val="595959"/>
                </a:solidFill>
              </a:defRPr>
            </a:lvl3pPr>
            <a:lvl4pPr>
              <a:defRPr sz="2300">
                <a:solidFill>
                  <a:srgbClr val="595959"/>
                </a:solidFill>
              </a:defRPr>
            </a:lvl4pPr>
            <a:lvl5pPr>
              <a:defRPr sz="23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300">
                <a:solidFill>
                  <a:srgbClr val="595959"/>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48229"/>
            <a:ext cx="4038600" cy="4525963"/>
          </a:xfrm>
        </p:spPr>
        <p:txBody>
          <a:bodyPr/>
          <a:lstStyle>
            <a:lvl1pPr>
              <a:defRPr sz="2300">
                <a:solidFill>
                  <a:srgbClr val="595959"/>
                </a:solidFill>
              </a:defRPr>
            </a:lvl1pPr>
            <a:lvl2pPr>
              <a:defRPr sz="2300">
                <a:solidFill>
                  <a:srgbClr val="595959"/>
                </a:solidFill>
              </a:defRPr>
            </a:lvl2pPr>
            <a:lvl3pPr>
              <a:defRPr sz="2300">
                <a:solidFill>
                  <a:srgbClr val="595959"/>
                </a:solidFill>
              </a:defRPr>
            </a:lvl3pPr>
            <a:lvl4pPr>
              <a:defRPr sz="2300">
                <a:solidFill>
                  <a:srgbClr val="595959"/>
                </a:solidFill>
              </a:defRPr>
            </a:lvl4pPr>
            <a:lvl5pPr>
              <a:defRPr sz="23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48229"/>
            <a:ext cx="4038600" cy="4525963"/>
          </a:xfrm>
        </p:spPr>
        <p:txBody>
          <a:bodyPr/>
          <a:lstStyle>
            <a:lvl1pPr>
              <a:defRPr sz="2300">
                <a:solidFill>
                  <a:srgbClr val="595959"/>
                </a:solidFill>
              </a:defRPr>
            </a:lvl1pPr>
            <a:lvl2pPr>
              <a:defRPr sz="2300">
                <a:solidFill>
                  <a:srgbClr val="595959"/>
                </a:solidFill>
              </a:defRPr>
            </a:lvl2pPr>
            <a:lvl3pPr>
              <a:defRPr sz="2300">
                <a:solidFill>
                  <a:srgbClr val="595959"/>
                </a:solidFill>
              </a:defRPr>
            </a:lvl3pPr>
            <a:lvl4pPr>
              <a:defRPr sz="2300">
                <a:solidFill>
                  <a:srgbClr val="595959"/>
                </a:solidFill>
              </a:defRPr>
            </a:lvl4pPr>
            <a:lvl5pPr>
              <a:defRPr sz="23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405267"/>
            <a:ext cx="8229600" cy="552676"/>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0" y="1088572"/>
            <a:ext cx="7932057" cy="471714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67" y="6122969"/>
            <a:ext cx="9037266" cy="7350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9" r:id="rId4"/>
    <p:sldLayoutId id="2147483650" r:id="rId5"/>
    <p:sldLayoutId id="2147483657" r:id="rId6"/>
    <p:sldLayoutId id="2147483651" r:id="rId7"/>
    <p:sldLayoutId id="2147483655" r:id="rId8"/>
    <p:sldLayoutId id="2147483652" r:id="rId9"/>
    <p:sldLayoutId id="2147483654" r:id="rId10"/>
    <p:sldLayoutId id="2147483656" r:id="rId11"/>
  </p:sldLayoutIdLst>
  <p:timing>
    <p:tnLst>
      <p:par>
        <p:cTn xmlns:p14="http://schemas.microsoft.com/office/powerpoint/2010/main" id="1" dur="indefinite" restart="never" nodeType="tmRoot"/>
      </p:par>
    </p:tnLst>
  </p:timing>
  <p:hf sldNum="0" hdr="0" ftr="0"/>
  <p:txStyles>
    <p:titleStyle>
      <a:lvl1pPr algn="l" defTabSz="457200" rtl="0" eaLnBrk="1" latinLnBrk="0" hangingPunct="1">
        <a:spcBef>
          <a:spcPct val="0"/>
        </a:spcBef>
        <a:buNone/>
        <a:defRPr sz="2500" kern="1200" cap="all">
          <a:solidFill>
            <a:schemeClr val="tx1">
              <a:lumMod val="65000"/>
              <a:lumOff val="3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3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3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3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3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3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indepenentliving.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01591" y="3299260"/>
            <a:ext cx="5841317" cy="1223973"/>
          </a:xfrm>
        </p:spPr>
        <p:txBody>
          <a:bodyPr>
            <a:normAutofit/>
          </a:bodyPr>
          <a:lstStyle/>
          <a:p>
            <a:pPr algn="ctr"/>
            <a:r>
              <a:rPr lang="en-ZW" b="1" dirty="0" smtClean="0">
                <a:latin typeface="Arial Narrow" panose="020B0606020202030204" pitchFamily="34" charset="0"/>
              </a:rPr>
              <a:t>Oliver </a:t>
            </a:r>
            <a:r>
              <a:rPr lang="en-ZW" b="1" dirty="0" err="1" smtClean="0">
                <a:latin typeface="Arial Narrow" panose="020B0606020202030204" pitchFamily="34" charset="0"/>
              </a:rPr>
              <a:t>Mutanga</a:t>
            </a:r>
            <a:r>
              <a:rPr lang="en-ZW" b="1" dirty="0" smtClean="0">
                <a:latin typeface="Arial Narrow" panose="020B0606020202030204" pitchFamily="34" charset="0"/>
              </a:rPr>
              <a:t> </a:t>
            </a:r>
            <a:r>
              <a:rPr lang="en-ZW" b="1" dirty="0">
                <a:latin typeface="Arial Narrow" panose="020B0606020202030204" pitchFamily="34" charset="0"/>
              </a:rPr>
              <a:t>(</a:t>
            </a:r>
            <a:r>
              <a:rPr lang="en-ZW" b="1" dirty="0" smtClean="0">
                <a:latin typeface="Arial Narrow" panose="020B0606020202030204" pitchFamily="34" charset="0"/>
              </a:rPr>
              <a:t>PhD Fellow)-Centre for Research on Higher Education 	and Development University of the Free State</a:t>
            </a:r>
          </a:p>
          <a:p>
            <a:pPr lvl="0" algn="ctr"/>
            <a:r>
              <a:rPr lang="en-ZW" b="1" dirty="0" smtClean="0">
                <a:solidFill>
                  <a:prstClr val="white"/>
                </a:solidFill>
                <a:latin typeface="Arial Narrow" panose="020B0606020202030204" pitchFamily="34" charset="0"/>
              </a:rPr>
              <a:t>		(</a:t>
            </a:r>
            <a:r>
              <a:rPr lang="en-ZW" b="1" dirty="0">
                <a:solidFill>
                  <a:prstClr val="white"/>
                </a:solidFill>
                <a:latin typeface="Arial Narrow" panose="020B0606020202030204" pitchFamily="34" charset="0"/>
              </a:rPr>
              <a:t>Visiting Scholar-Pavia University, Italy)</a:t>
            </a:r>
          </a:p>
          <a:p>
            <a:pPr algn="ctr"/>
            <a:endParaRPr lang="en-ZW" b="1" dirty="0" smtClean="0">
              <a:latin typeface="Arial Narrow" panose="020B0606020202030204" pitchFamily="34" charset="0"/>
            </a:endParaRPr>
          </a:p>
        </p:txBody>
      </p:sp>
      <p:sp>
        <p:nvSpPr>
          <p:cNvPr id="2" name="Title 1"/>
          <p:cNvSpPr>
            <a:spLocks noGrp="1"/>
          </p:cNvSpPr>
          <p:nvPr>
            <p:ph type="ctrTitle"/>
          </p:nvPr>
        </p:nvSpPr>
        <p:spPr>
          <a:xfrm>
            <a:off x="1143873" y="-12740"/>
            <a:ext cx="7053920" cy="1887622"/>
          </a:xfrm>
        </p:spPr>
        <p:txBody>
          <a:bodyPr>
            <a:normAutofit fontScale="90000"/>
          </a:bodyPr>
          <a:lstStyle/>
          <a:p>
            <a:pPr marL="0" marR="0" algn="ctr">
              <a:spcBef>
                <a:spcPts val="0"/>
              </a:spcBef>
              <a:spcAft>
                <a:spcPts val="0"/>
              </a:spcAft>
            </a:pPr>
            <a:r>
              <a:rPr lang="en-ZW" sz="2700" b="1" kern="0" dirty="0">
                <a:latin typeface="Times New Roman"/>
                <a:ea typeface="Times New Roman"/>
                <a:cs typeface="Times New Roman"/>
              </a:rPr>
              <a:t>What counts as disability? Who decides? A socio-cultural </a:t>
            </a:r>
            <a:r>
              <a:rPr lang="en-ZW" sz="2700" b="1" dirty="0" smtClean="0">
                <a:latin typeface="Times New Roman"/>
                <a:ea typeface="Calibri"/>
              </a:rPr>
              <a:t>examination </a:t>
            </a:r>
            <a:r>
              <a:rPr lang="en-ZW" sz="2700" b="1" dirty="0">
                <a:latin typeface="Times New Roman"/>
                <a:ea typeface="Calibri"/>
              </a:rPr>
              <a:t>of disabled students’ experiences at South African </a:t>
            </a:r>
            <a:r>
              <a:rPr lang="en-ZW" sz="2700" b="1" dirty="0" smtClean="0">
                <a:latin typeface="Times New Roman"/>
                <a:ea typeface="Calibri"/>
              </a:rPr>
              <a:t>universities</a:t>
            </a:r>
            <a:br>
              <a:rPr lang="en-ZW" sz="2700" b="1" dirty="0" smtClean="0">
                <a:latin typeface="Times New Roman"/>
                <a:ea typeface="Calibri"/>
              </a:rPr>
            </a:br>
            <a:r>
              <a:rPr lang="en-ZW" sz="2700" b="1" dirty="0" smtClean="0">
                <a:latin typeface="Times New Roman"/>
                <a:ea typeface="Calibri"/>
              </a:rPr>
              <a:t/>
            </a:r>
            <a:br>
              <a:rPr lang="en-ZW" sz="2700" b="1" dirty="0" smtClean="0">
                <a:latin typeface="Times New Roman"/>
                <a:ea typeface="Calibri"/>
              </a:rPr>
            </a:br>
            <a:r>
              <a:rPr lang="en-ZW" sz="2200" b="1" dirty="0" smtClean="0">
                <a:solidFill>
                  <a:schemeClr val="tx1"/>
                </a:solidFill>
                <a:latin typeface="Times New Roman"/>
                <a:ea typeface="Calibri"/>
              </a:rPr>
              <a:t>Human development and capabilities association-health &amp; disability thematic group 04 February 2015 </a:t>
            </a:r>
            <a:r>
              <a:rPr lang="en-ZW" sz="2200" b="1" kern="0" dirty="0" smtClean="0">
                <a:solidFill>
                  <a:schemeClr val="tx1"/>
                </a:solidFill>
                <a:latin typeface="Times New Roman"/>
                <a:ea typeface="Times New Roman"/>
                <a:cs typeface="Times New Roman"/>
              </a:rPr>
              <a:t> </a:t>
            </a:r>
            <a:r>
              <a:rPr lang="en-US" sz="4000" b="1" kern="0" dirty="0">
                <a:latin typeface="Cambria"/>
                <a:ea typeface="Times New Roman"/>
                <a:cs typeface="Times New Roman"/>
              </a:rPr>
              <a:t/>
            </a:r>
            <a:br>
              <a:rPr lang="en-US" sz="4000" b="1" kern="0" dirty="0">
                <a:latin typeface="Cambria"/>
                <a:ea typeface="Times New Roman"/>
                <a:cs typeface="Times New Roman"/>
              </a:rPr>
            </a:br>
            <a:endParaRPr lang="en-US" sz="2400" dirty="0">
              <a:effectLst/>
              <a:latin typeface="Calibri"/>
              <a:ea typeface="Calibri"/>
              <a:cs typeface="Times New Roman"/>
            </a:endParaRPr>
          </a:p>
        </p:txBody>
      </p:sp>
    </p:spTree>
    <p:extLst>
      <p:ext uri="{BB962C8B-B14F-4D97-AF65-F5344CB8AC3E}">
        <p14:creationId xmlns:p14="http://schemas.microsoft.com/office/powerpoint/2010/main" val="28130796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W" sz="2000" b="1" dirty="0" smtClean="0">
                <a:solidFill>
                  <a:schemeClr val="tx1"/>
                </a:solidFill>
                <a:latin typeface="Times New Roman" panose="02020603050405020304" pitchFamily="18" charset="0"/>
                <a:cs typeface="Times New Roman" panose="02020603050405020304" pitchFamily="18" charset="0"/>
              </a:rPr>
              <a:t>DISCUSSION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sz="half" idx="1"/>
          </p:nvPr>
        </p:nvSpPr>
        <p:spPr/>
        <p:txBody>
          <a:bodyPr>
            <a:normAutofit/>
          </a:bodyPr>
          <a:lstStyle/>
          <a:p>
            <a:pPr lvl="0"/>
            <a:r>
              <a:rPr lang="it-IT" sz="2100" dirty="0">
                <a:solidFill>
                  <a:prstClr val="black"/>
                </a:solidFill>
                <a:latin typeface="Times New Roman" panose="02020603050405020304" pitchFamily="18" charset="0"/>
                <a:cs typeface="Times New Roman" panose="02020603050405020304" pitchFamily="18" charset="0"/>
              </a:rPr>
              <a:t>Social </a:t>
            </a:r>
            <a:r>
              <a:rPr lang="it-IT" sz="2100" dirty="0" smtClean="0">
                <a:solidFill>
                  <a:prstClr val="black"/>
                </a:solidFill>
                <a:latin typeface="Times New Roman" panose="02020603050405020304" pitchFamily="18" charset="0"/>
                <a:cs typeface="Times New Roman" panose="02020603050405020304" pitchFamily="18" charset="0"/>
              </a:rPr>
              <a:t>Models-social structures (UK) &amp; social roles (US)</a:t>
            </a:r>
            <a:endParaRPr lang="it-IT" sz="2100" dirty="0">
              <a:solidFill>
                <a:prstClr val="black"/>
              </a:solidFill>
              <a:latin typeface="Times New Roman" panose="02020603050405020304" pitchFamily="18" charset="0"/>
              <a:cs typeface="Times New Roman" panose="02020603050405020304" pitchFamily="18" charset="0"/>
            </a:endParaRPr>
          </a:p>
          <a:p>
            <a:pPr lvl="0"/>
            <a:r>
              <a:rPr lang="it-IT" sz="2100" dirty="0" smtClean="0">
                <a:solidFill>
                  <a:prstClr val="black"/>
                </a:solidFill>
                <a:latin typeface="Times New Roman" panose="02020603050405020304" pitchFamily="18" charset="0"/>
                <a:cs typeface="Times New Roman" panose="02020603050405020304" pitchFamily="18" charset="0"/>
              </a:rPr>
              <a:t>Medicalisation-medical interventions </a:t>
            </a:r>
            <a:endParaRPr lang="it-IT" sz="2100" dirty="0">
              <a:solidFill>
                <a:prstClr val="black"/>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it-IT" dirty="0" smtClean="0">
                <a:solidFill>
                  <a:schemeClr val="tx1"/>
                </a:solidFill>
                <a:latin typeface="Times New Roman" panose="02020603050405020304" pitchFamily="18" charset="0"/>
                <a:cs typeface="Times New Roman" panose="02020603050405020304" pitchFamily="18" charset="0"/>
              </a:rPr>
              <a:t>Interactional &amp; complexities of disability</a:t>
            </a:r>
            <a:endParaRPr lang="it-IT" dirty="0">
              <a:solidFill>
                <a:schemeClr val="tx1"/>
              </a:solidFill>
              <a:latin typeface="Times New Roman" panose="02020603050405020304" pitchFamily="18" charset="0"/>
              <a:cs typeface="Times New Roman" panose="02020603050405020304" pitchFamily="18" charset="0"/>
            </a:endParaRPr>
          </a:p>
          <a:p>
            <a:pPr marL="400050">
              <a:buFont typeface="Arial" panose="020B0604020202020204" pitchFamily="34" charset="0"/>
              <a:buChar char="•"/>
            </a:pPr>
            <a:r>
              <a:rPr lang="it-IT" dirty="0" smtClean="0">
                <a:solidFill>
                  <a:schemeClr val="tx1"/>
                </a:solidFill>
                <a:latin typeface="Times New Roman" panose="02020603050405020304" pitchFamily="18" charset="0"/>
                <a:cs typeface="Times New Roman" panose="02020603050405020304" pitchFamily="18" charset="0"/>
              </a:rPr>
              <a:t>Capabilities approach-human beings are are not the same (capabilities &amp; limitations) [agency &amp; conversion factors]</a:t>
            </a:r>
          </a:p>
          <a:p>
            <a:pPr lvl="1">
              <a:buFont typeface="Courier New" panose="02070309020205020404" pitchFamily="49" charset="0"/>
              <a:buChar char="o"/>
            </a:pPr>
            <a:r>
              <a:rPr lang="it-IT" dirty="0" smtClean="0">
                <a:solidFill>
                  <a:schemeClr val="tx1"/>
                </a:solidFill>
                <a:latin typeface="Times New Roman" panose="02020603050405020304" pitchFamily="18" charset="0"/>
                <a:cs typeface="Times New Roman" panose="02020603050405020304" pitchFamily="18" charset="0"/>
              </a:rPr>
              <a:t>Context matters in analysing people’s situations</a:t>
            </a:r>
          </a:p>
          <a:p>
            <a:pPr lvl="3"/>
            <a:r>
              <a:rPr lang="it-IT" i="1" dirty="0" err="1" smtClean="0">
                <a:solidFill>
                  <a:schemeClr val="tx1"/>
                </a:solidFill>
                <a:latin typeface="Times New Roman" panose="02020603050405020304" pitchFamily="18" charset="0"/>
                <a:cs typeface="Times New Roman" panose="02020603050405020304" pitchFamily="18" charset="0"/>
              </a:rPr>
              <a:t>History</a:t>
            </a:r>
            <a:endParaRPr lang="it-IT" i="1" dirty="0" smtClean="0">
              <a:solidFill>
                <a:schemeClr val="tx1"/>
              </a:solidFill>
              <a:latin typeface="Times New Roman" panose="02020603050405020304" pitchFamily="18" charset="0"/>
              <a:cs typeface="Times New Roman" panose="02020603050405020304" pitchFamily="18" charset="0"/>
            </a:endParaRPr>
          </a:p>
          <a:p>
            <a:pPr lvl="3"/>
            <a:r>
              <a:rPr lang="it-IT" i="1" dirty="0" err="1" smtClean="0">
                <a:solidFill>
                  <a:schemeClr val="tx1"/>
                </a:solidFill>
                <a:latin typeface="Times New Roman" panose="02020603050405020304" pitchFamily="18" charset="0"/>
                <a:cs typeface="Times New Roman" panose="02020603050405020304" pitchFamily="18" charset="0"/>
              </a:rPr>
              <a:t>Language</a:t>
            </a:r>
            <a:endParaRPr lang="it-IT" i="1" dirty="0" smtClean="0">
              <a:solidFill>
                <a:schemeClr val="tx1"/>
              </a:solidFill>
              <a:latin typeface="Times New Roman" panose="02020603050405020304" pitchFamily="18" charset="0"/>
              <a:cs typeface="Times New Roman" panose="02020603050405020304" pitchFamily="18" charset="0"/>
            </a:endParaRPr>
          </a:p>
          <a:p>
            <a:pPr lvl="3"/>
            <a:r>
              <a:rPr lang="it-IT" i="1" dirty="0" smtClean="0">
                <a:solidFill>
                  <a:schemeClr val="tx1"/>
                </a:solidFill>
                <a:latin typeface="Times New Roman" panose="02020603050405020304" pitchFamily="18" charset="0"/>
                <a:cs typeface="Times New Roman" panose="02020603050405020304" pitchFamily="18" charset="0"/>
              </a:rPr>
              <a:t>Culture</a:t>
            </a:r>
            <a:endParaRPr lang="it-IT" i="1" dirty="0">
              <a:solidFill>
                <a:schemeClr val="tx1"/>
              </a:solidFill>
              <a:latin typeface="Times New Roman" panose="02020603050405020304" pitchFamily="18" charset="0"/>
              <a:cs typeface="Times New Roman" panose="02020603050405020304" pitchFamily="18" charset="0"/>
            </a:endParaRPr>
          </a:p>
          <a:p>
            <a:pPr lvl="0"/>
            <a:r>
              <a:rPr lang="it-IT" dirty="0">
                <a:solidFill>
                  <a:prstClr val="black"/>
                </a:solidFill>
                <a:latin typeface="Times New Roman" panose="02020603050405020304" pitchFamily="18" charset="0"/>
                <a:cs typeface="Times New Roman" panose="02020603050405020304" pitchFamily="18" charset="0"/>
              </a:rPr>
              <a:t>Critical realism perspective</a:t>
            </a:r>
          </a:p>
          <a:p>
            <a:pPr marL="914400" lvl="2" indent="0">
              <a:buNone/>
            </a:pPr>
            <a:endParaRPr lang="it-IT" i="1" dirty="0">
              <a:solidFill>
                <a:schemeClr val="tx1"/>
              </a:solidFill>
            </a:endParaRPr>
          </a:p>
        </p:txBody>
      </p:sp>
    </p:spTree>
    <p:extLst>
      <p:ext uri="{BB962C8B-B14F-4D97-AF65-F5344CB8AC3E}">
        <p14:creationId xmlns:p14="http://schemas.microsoft.com/office/powerpoint/2010/main" val="20333722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W" sz="2000" b="1" dirty="0" smtClean="0">
                <a:latin typeface="Times New Roman" panose="02020603050405020304" pitchFamily="18" charset="0"/>
                <a:cs typeface="Times New Roman" panose="02020603050405020304" pitchFamily="18" charset="0"/>
              </a:rPr>
              <a:t>CONCLUSION</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r>
              <a:rPr lang="en-ZW" dirty="0" smtClean="0">
                <a:solidFill>
                  <a:schemeClr val="tx1"/>
                </a:solidFill>
                <a:latin typeface="Times New Roman" panose="02020603050405020304" pitchFamily="18" charset="0"/>
                <a:cs typeface="Times New Roman" panose="02020603050405020304" pitchFamily="18" charset="0"/>
              </a:rPr>
              <a:t>Disability =complex</a:t>
            </a:r>
          </a:p>
          <a:p>
            <a:r>
              <a:rPr lang="en-ZW" dirty="0" smtClean="0">
                <a:solidFill>
                  <a:schemeClr val="tx1"/>
                </a:solidFill>
                <a:latin typeface="Times New Roman" panose="02020603050405020304" pitchFamily="18" charset="0"/>
                <a:cs typeface="Times New Roman" panose="02020603050405020304" pitchFamily="18" charset="0"/>
              </a:rPr>
              <a:t>The current South African disability paradigm disadvantage disabled students</a:t>
            </a:r>
          </a:p>
          <a:p>
            <a:pPr lvl="1"/>
            <a:r>
              <a:rPr lang="en-ZW" dirty="0" smtClean="0">
                <a:solidFill>
                  <a:schemeClr val="tx1"/>
                </a:solidFill>
                <a:latin typeface="Times New Roman" panose="02020603050405020304" pitchFamily="18" charset="0"/>
                <a:cs typeface="Times New Roman" panose="02020603050405020304" pitchFamily="18" charset="0"/>
              </a:rPr>
              <a:t>The model being followed</a:t>
            </a:r>
          </a:p>
          <a:p>
            <a:pPr lvl="1"/>
            <a:r>
              <a:rPr lang="en-ZW" dirty="0" smtClean="0">
                <a:solidFill>
                  <a:schemeClr val="tx1"/>
                </a:solidFill>
                <a:latin typeface="Times New Roman" panose="02020603050405020304" pitchFamily="18" charset="0"/>
                <a:cs typeface="Times New Roman" panose="02020603050405020304" pitchFamily="18" charset="0"/>
              </a:rPr>
              <a:t>The ways in which the model is being applied/ not being applied</a:t>
            </a:r>
          </a:p>
          <a:p>
            <a:r>
              <a:rPr lang="en-ZW" dirty="0" smtClean="0">
                <a:solidFill>
                  <a:schemeClr val="tx1"/>
                </a:solidFill>
                <a:latin typeface="Times New Roman" panose="02020603050405020304" pitchFamily="18" charset="0"/>
                <a:cs typeface="Times New Roman" panose="02020603050405020304" pitchFamily="18" charset="0"/>
              </a:rPr>
              <a:t>Expansive complicated theories</a:t>
            </a:r>
          </a:p>
          <a:p>
            <a:pPr lvl="1"/>
            <a:r>
              <a:rPr lang="en-ZW" dirty="0" smtClean="0">
                <a:solidFill>
                  <a:schemeClr val="tx1"/>
                </a:solidFill>
                <a:latin typeface="Times New Roman" panose="02020603050405020304" pitchFamily="18" charset="0"/>
                <a:cs typeface="Times New Roman" panose="02020603050405020304" pitchFamily="18" charset="0"/>
              </a:rPr>
              <a:t>Critical Realism Perspective</a:t>
            </a:r>
          </a:p>
          <a:p>
            <a:pPr lvl="2"/>
            <a:r>
              <a:rPr lang="en-ZW" dirty="0">
                <a:solidFill>
                  <a:schemeClr val="tx1"/>
                </a:solidFill>
                <a:latin typeface="Times New Roman" panose="02020603050405020304" pitchFamily="18" charset="0"/>
                <a:cs typeface="Times New Roman" panose="02020603050405020304" pitchFamily="18" charset="0"/>
              </a:rPr>
              <a:t>Capabilities Approach</a:t>
            </a:r>
          </a:p>
          <a:p>
            <a:endParaRPr lang="en-ZW" dirty="0" smtClean="0"/>
          </a:p>
          <a:p>
            <a:endParaRPr lang="en-US" dirty="0"/>
          </a:p>
        </p:txBody>
      </p:sp>
    </p:spTree>
    <p:extLst>
      <p:ext uri="{BB962C8B-B14F-4D97-AF65-F5344CB8AC3E}">
        <p14:creationId xmlns:p14="http://schemas.microsoft.com/office/powerpoint/2010/main" val="20333722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8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W" dirty="0" smtClean="0">
                <a:solidFill>
                  <a:schemeClr val="tx1"/>
                </a:solidFill>
                <a:latin typeface="Times New Roman" panose="02020603050405020304" pitchFamily="18" charset="0"/>
                <a:cs typeface="Times New Roman" panose="02020603050405020304" pitchFamily="18" charset="0"/>
              </a:rPr>
              <a:t>SELECTED REFERENCES</a:t>
            </a:r>
            <a:r>
              <a:rPr lang="en-ZW" dirty="0" smtClean="0"/>
              <a:t/>
            </a:r>
            <a:br>
              <a:rPr lang="en-ZW" dirty="0" smtClean="0"/>
            </a:br>
            <a:endParaRPr lang="en-US" dirty="0"/>
          </a:p>
        </p:txBody>
      </p:sp>
      <p:sp>
        <p:nvSpPr>
          <p:cNvPr id="3" name="Content Placeholder 2"/>
          <p:cNvSpPr>
            <a:spLocks noGrp="1"/>
          </p:cNvSpPr>
          <p:nvPr>
            <p:ph idx="1"/>
          </p:nvPr>
        </p:nvSpPr>
        <p:spPr>
          <a:xfrm>
            <a:off x="457200" y="1398509"/>
            <a:ext cx="8229600" cy="3293564"/>
          </a:xfrm>
        </p:spPr>
        <p:txBody>
          <a:bodyPr>
            <a:normAutofit fontScale="70000" lnSpcReduction="20000"/>
          </a:bodyPr>
          <a:lstStyle/>
          <a:p>
            <a:pPr lvl="0"/>
            <a:r>
              <a:rPr lang="en-ZW" dirty="0">
                <a:solidFill>
                  <a:prstClr val="black"/>
                </a:solidFill>
                <a:latin typeface="Times New Roman" panose="02020603050405020304" pitchFamily="18" charset="0"/>
                <a:cs typeface="Times New Roman" panose="02020603050405020304" pitchFamily="18" charset="0"/>
              </a:rPr>
              <a:t>Barnes, C. (2012) The Social Model of Disability: Valuable or Irrelevant? In Watson, N. </a:t>
            </a:r>
            <a:r>
              <a:rPr lang="en-ZW" dirty="0" err="1">
                <a:solidFill>
                  <a:prstClr val="black"/>
                </a:solidFill>
                <a:latin typeface="Times New Roman" panose="02020603050405020304" pitchFamily="18" charset="0"/>
                <a:cs typeface="Times New Roman" panose="02020603050405020304" pitchFamily="18" charset="0"/>
              </a:rPr>
              <a:t>Roulstone</a:t>
            </a:r>
            <a:r>
              <a:rPr lang="en-ZW" dirty="0">
                <a:solidFill>
                  <a:prstClr val="black"/>
                </a:solidFill>
                <a:latin typeface="Times New Roman" panose="02020603050405020304" pitchFamily="18" charset="0"/>
                <a:cs typeface="Times New Roman" panose="02020603050405020304" pitchFamily="18" charset="0"/>
              </a:rPr>
              <a:t>, A. and Thomas, C. The Routledge Handbook of Disability Studies. London: Routledge.</a:t>
            </a:r>
          </a:p>
          <a:p>
            <a:pPr lvl="0"/>
            <a:r>
              <a:rPr lang="en-ZW" dirty="0">
                <a:solidFill>
                  <a:prstClr val="black"/>
                </a:solidFill>
                <a:latin typeface="Times New Roman" panose="02020603050405020304" pitchFamily="18" charset="0"/>
                <a:cs typeface="Times New Roman" panose="02020603050405020304" pitchFamily="18" charset="0"/>
              </a:rPr>
              <a:t>Finkelstein, V (2001) A personal journey into disability politics. Available online at </a:t>
            </a:r>
            <a:r>
              <a:rPr lang="en-ZW" dirty="0">
                <a:solidFill>
                  <a:prstClr val="black"/>
                </a:solidFill>
                <a:latin typeface="Times New Roman" panose="02020603050405020304" pitchFamily="18" charset="0"/>
                <a:cs typeface="Times New Roman" panose="02020603050405020304" pitchFamily="18" charset="0"/>
                <a:hlinkClick r:id="rId2"/>
              </a:rPr>
              <a:t>www.indepenentliving.org</a:t>
            </a:r>
            <a:r>
              <a:rPr lang="en-ZW" dirty="0">
                <a:solidFill>
                  <a:prstClr val="black"/>
                </a:solidFill>
                <a:latin typeface="Times New Roman" panose="02020603050405020304" pitchFamily="18" charset="0"/>
                <a:cs typeface="Times New Roman" panose="02020603050405020304" pitchFamily="18" charset="0"/>
              </a:rPr>
              <a:t> </a:t>
            </a:r>
          </a:p>
          <a:p>
            <a:pPr lvl="0"/>
            <a:r>
              <a:rPr lang="en-ZW" dirty="0" smtClean="0">
                <a:solidFill>
                  <a:prstClr val="black"/>
                </a:solidFill>
                <a:latin typeface="Times New Roman" panose="02020603050405020304" pitchFamily="18" charset="0"/>
                <a:cs typeface="Times New Roman" panose="02020603050405020304" pitchFamily="18" charset="0"/>
              </a:rPr>
              <a:t>Howell</a:t>
            </a:r>
            <a:r>
              <a:rPr lang="en-ZW" dirty="0">
                <a:solidFill>
                  <a:prstClr val="black"/>
                </a:solidFill>
                <a:latin typeface="Times New Roman" panose="02020603050405020304" pitchFamily="18" charset="0"/>
                <a:cs typeface="Times New Roman" panose="02020603050405020304" pitchFamily="18" charset="0"/>
              </a:rPr>
              <a:t>, C. (2005) South African Higher Education Responses to Students with Disabilities. Pretoria: Council on Higher Education </a:t>
            </a:r>
            <a:endParaRPr lang="en-ZW" dirty="0" smtClean="0">
              <a:solidFill>
                <a:prstClr val="black"/>
              </a:solidFill>
              <a:latin typeface="Times New Roman" panose="02020603050405020304" pitchFamily="18" charset="0"/>
              <a:cs typeface="Times New Roman" panose="02020603050405020304" pitchFamily="18" charset="0"/>
            </a:endParaRPr>
          </a:p>
          <a:p>
            <a:pPr lvl="0"/>
            <a:r>
              <a:rPr lang="en-ZW" dirty="0">
                <a:solidFill>
                  <a:prstClr val="black"/>
                </a:solidFill>
                <a:latin typeface="Times New Roman" panose="02020603050405020304" pitchFamily="18" charset="0"/>
                <a:cs typeface="Times New Roman" panose="02020603050405020304" pitchFamily="18" charset="0"/>
              </a:rPr>
              <a:t>Hughes, B and Paterson, K (1997) The Social Model of Disability and the Disappearing Body: towards a sociology of impairment. </a:t>
            </a:r>
            <a:r>
              <a:rPr lang="en-ZW" i="1" dirty="0">
                <a:solidFill>
                  <a:prstClr val="black"/>
                </a:solidFill>
                <a:latin typeface="Times New Roman" panose="02020603050405020304" pitchFamily="18" charset="0"/>
                <a:cs typeface="Times New Roman" panose="02020603050405020304" pitchFamily="18" charset="0"/>
              </a:rPr>
              <a:t>Disability and Society</a:t>
            </a:r>
            <a:r>
              <a:rPr lang="en-ZW" dirty="0">
                <a:solidFill>
                  <a:prstClr val="black"/>
                </a:solidFill>
                <a:latin typeface="Times New Roman" panose="02020603050405020304" pitchFamily="18" charset="0"/>
                <a:cs typeface="Times New Roman" panose="02020603050405020304" pitchFamily="18" charset="0"/>
              </a:rPr>
              <a:t>. 12(3): 325-340.</a:t>
            </a:r>
          </a:p>
          <a:p>
            <a:pPr lvl="0"/>
            <a:r>
              <a:rPr lang="en-ZW" dirty="0" err="1">
                <a:solidFill>
                  <a:prstClr val="black"/>
                </a:solidFill>
                <a:latin typeface="Times New Roman" panose="02020603050405020304" pitchFamily="18" charset="0"/>
                <a:cs typeface="Times New Roman" panose="02020603050405020304" pitchFamily="18" charset="0"/>
              </a:rPr>
              <a:t>Matshedisho</a:t>
            </a:r>
            <a:r>
              <a:rPr lang="en-ZW" dirty="0">
                <a:solidFill>
                  <a:prstClr val="black"/>
                </a:solidFill>
                <a:latin typeface="Times New Roman" panose="02020603050405020304" pitchFamily="18" charset="0"/>
                <a:cs typeface="Times New Roman" panose="02020603050405020304" pitchFamily="18" charset="0"/>
              </a:rPr>
              <a:t>, K. R. (2007) Experiences of disabled students in South Africa: Extending the thinking behind disability support, </a:t>
            </a:r>
            <a:r>
              <a:rPr lang="en-ZW" i="1" dirty="0">
                <a:solidFill>
                  <a:prstClr val="black"/>
                </a:solidFill>
                <a:latin typeface="Times New Roman" panose="02020603050405020304" pitchFamily="18" charset="0"/>
                <a:cs typeface="Times New Roman" panose="02020603050405020304" pitchFamily="18" charset="0"/>
              </a:rPr>
              <a:t>South African Journal of Higher Education</a:t>
            </a:r>
            <a:r>
              <a:rPr lang="en-ZW" dirty="0">
                <a:solidFill>
                  <a:prstClr val="black"/>
                </a:solidFill>
                <a:latin typeface="Times New Roman" panose="02020603050405020304" pitchFamily="18" charset="0"/>
                <a:cs typeface="Times New Roman" panose="02020603050405020304" pitchFamily="18" charset="0"/>
              </a:rPr>
              <a:t>. 24(5): 730-744.</a:t>
            </a:r>
          </a:p>
          <a:p>
            <a:pPr lvl="0"/>
            <a:r>
              <a:rPr lang="en-ZW" dirty="0" err="1" smtClean="0">
                <a:solidFill>
                  <a:schemeClr val="tx1"/>
                </a:solidFill>
                <a:latin typeface="Times New Roman" panose="02020603050405020304" pitchFamily="18" charset="0"/>
                <a:cs typeface="Times New Roman" panose="02020603050405020304" pitchFamily="18" charset="0"/>
              </a:rPr>
              <a:t>Mitra</a:t>
            </a:r>
            <a:r>
              <a:rPr lang="en-ZW" dirty="0" smtClean="0">
                <a:solidFill>
                  <a:schemeClr val="tx1"/>
                </a:solidFill>
                <a:latin typeface="Times New Roman" panose="02020603050405020304" pitchFamily="18" charset="0"/>
                <a:cs typeface="Times New Roman" panose="02020603050405020304" pitchFamily="18" charset="0"/>
              </a:rPr>
              <a:t>, S. Reconciling the Capability Approach and the ICF: A Response. ALTER: </a:t>
            </a:r>
            <a:r>
              <a:rPr lang="en-ZW" i="1" dirty="0" smtClean="0">
                <a:solidFill>
                  <a:schemeClr val="tx1"/>
                </a:solidFill>
                <a:latin typeface="Times New Roman" panose="02020603050405020304" pitchFamily="18" charset="0"/>
                <a:cs typeface="Times New Roman" panose="02020603050405020304" pitchFamily="18" charset="0"/>
              </a:rPr>
              <a:t>European Journal of Disability Research</a:t>
            </a:r>
            <a:r>
              <a:rPr lang="en-ZW" dirty="0" smtClean="0">
                <a:solidFill>
                  <a:schemeClr val="tx1"/>
                </a:solidFill>
                <a:latin typeface="Times New Roman" panose="02020603050405020304" pitchFamily="18" charset="0"/>
                <a:cs typeface="Times New Roman" panose="02020603050405020304" pitchFamily="18" charset="0"/>
              </a:rPr>
              <a:t>, </a:t>
            </a:r>
            <a:r>
              <a:rPr lang="en-ZW" i="1" dirty="0" smtClean="0">
                <a:solidFill>
                  <a:schemeClr val="tx1"/>
                </a:solidFill>
                <a:latin typeface="Times New Roman" panose="02020603050405020304" pitchFamily="18" charset="0"/>
                <a:cs typeface="Times New Roman" panose="02020603050405020304" pitchFamily="18" charset="0"/>
              </a:rPr>
              <a:t>Forthcoming.</a:t>
            </a:r>
          </a:p>
          <a:p>
            <a:r>
              <a:rPr lang="en-ZW" dirty="0" smtClean="0">
                <a:solidFill>
                  <a:schemeClr val="tx1"/>
                </a:solidFill>
                <a:latin typeface="Times New Roman" panose="02020603050405020304" pitchFamily="18" charset="0"/>
                <a:cs typeface="Times New Roman" panose="02020603050405020304" pitchFamily="18" charset="0"/>
              </a:rPr>
              <a:t>Oliver, M. (1996) Understanding disability. New York: St Martin’s Press.</a:t>
            </a:r>
          </a:p>
          <a:p>
            <a:r>
              <a:rPr lang="en-ZW" dirty="0" smtClean="0">
                <a:solidFill>
                  <a:schemeClr val="tx1"/>
                </a:solidFill>
                <a:latin typeface="Times New Roman" panose="02020603050405020304" pitchFamily="18" charset="0"/>
                <a:cs typeface="Times New Roman" panose="02020603050405020304" pitchFamily="18" charset="0"/>
              </a:rPr>
              <a:t>Shakespeare, T (2014) Disability Rights and Wrongs Revisited. </a:t>
            </a:r>
            <a:r>
              <a:rPr lang="en-ZW" dirty="0">
                <a:solidFill>
                  <a:schemeClr val="tx1"/>
                </a:solidFill>
                <a:latin typeface="Times New Roman" panose="02020603050405020304" pitchFamily="18" charset="0"/>
                <a:cs typeface="Times New Roman" panose="02020603050405020304" pitchFamily="18" charset="0"/>
              </a:rPr>
              <a:t>New </a:t>
            </a:r>
            <a:r>
              <a:rPr lang="en-ZW" dirty="0" smtClean="0">
                <a:solidFill>
                  <a:schemeClr val="tx1"/>
                </a:solidFill>
                <a:latin typeface="Times New Roman" panose="02020603050405020304" pitchFamily="18" charset="0"/>
                <a:cs typeface="Times New Roman" panose="02020603050405020304" pitchFamily="18" charset="0"/>
              </a:rPr>
              <a:t>York: Routledge.</a:t>
            </a:r>
          </a:p>
          <a:p>
            <a:r>
              <a:rPr lang="en-ZW" dirty="0" smtClean="0">
                <a:solidFill>
                  <a:schemeClr val="tx1"/>
                </a:solidFill>
                <a:latin typeface="Times New Roman" panose="02020603050405020304" pitchFamily="18" charset="0"/>
                <a:cs typeface="Times New Roman" panose="02020603050405020304" pitchFamily="18" charset="0"/>
              </a:rPr>
              <a:t>Swartz, L and </a:t>
            </a:r>
            <a:r>
              <a:rPr lang="en-ZW" dirty="0" err="1" smtClean="0">
                <a:solidFill>
                  <a:schemeClr val="tx1"/>
                </a:solidFill>
                <a:latin typeface="Times New Roman" panose="02020603050405020304" pitchFamily="18" charset="0"/>
                <a:cs typeface="Times New Roman" panose="02020603050405020304" pitchFamily="18" charset="0"/>
              </a:rPr>
              <a:t>Watermeyer</a:t>
            </a:r>
            <a:r>
              <a:rPr lang="en-ZW" dirty="0" smtClean="0">
                <a:solidFill>
                  <a:schemeClr val="tx1"/>
                </a:solidFill>
                <a:latin typeface="Times New Roman" panose="02020603050405020304" pitchFamily="18" charset="0"/>
                <a:cs typeface="Times New Roman" panose="02020603050405020304" pitchFamily="18" charset="0"/>
              </a:rPr>
              <a:t>, B. (2008) Conceptualising the psycho-emotional aspects of disability and the distortion of personal and psychic boundaries. </a:t>
            </a:r>
            <a:r>
              <a:rPr lang="en-ZW" i="1" dirty="0" smtClean="0">
                <a:solidFill>
                  <a:schemeClr val="tx1"/>
                </a:solidFill>
                <a:latin typeface="Times New Roman" panose="02020603050405020304" pitchFamily="18" charset="0"/>
                <a:cs typeface="Times New Roman" panose="02020603050405020304" pitchFamily="18" charset="0"/>
              </a:rPr>
              <a:t>Disability and Society</a:t>
            </a:r>
            <a:r>
              <a:rPr lang="en-ZW" dirty="0" smtClean="0">
                <a:solidFill>
                  <a:schemeClr val="tx1"/>
                </a:solidFill>
                <a:latin typeface="Times New Roman" panose="02020603050405020304" pitchFamily="18" charset="0"/>
                <a:cs typeface="Times New Roman" panose="02020603050405020304" pitchFamily="18" charset="0"/>
              </a:rPr>
              <a:t>. 29(6): 599-610. </a:t>
            </a:r>
          </a:p>
          <a:p>
            <a:pPr lvl="0"/>
            <a:r>
              <a:rPr lang="en-ZW" dirty="0">
                <a:solidFill>
                  <a:prstClr val="black"/>
                </a:solidFill>
                <a:latin typeface="Times New Roman" panose="02020603050405020304" pitchFamily="18" charset="0"/>
                <a:cs typeface="Times New Roman" panose="02020603050405020304" pitchFamily="18" charset="0"/>
              </a:rPr>
              <a:t>Thomas, C. 2004. How is disability understood? An examination of sociological approaches. </a:t>
            </a:r>
            <a:r>
              <a:rPr lang="en-ZW" i="1" dirty="0">
                <a:solidFill>
                  <a:prstClr val="black"/>
                </a:solidFill>
                <a:latin typeface="Times New Roman" panose="02020603050405020304" pitchFamily="18" charset="0"/>
                <a:cs typeface="Times New Roman" panose="02020603050405020304" pitchFamily="18" charset="0"/>
              </a:rPr>
              <a:t>Disability and Society</a:t>
            </a:r>
            <a:r>
              <a:rPr lang="en-ZW" dirty="0">
                <a:solidFill>
                  <a:prstClr val="black"/>
                </a:solidFill>
                <a:latin typeface="Times New Roman" panose="02020603050405020304" pitchFamily="18" charset="0"/>
                <a:cs typeface="Times New Roman" panose="02020603050405020304" pitchFamily="18" charset="0"/>
              </a:rPr>
              <a:t>. 19(6):569-583.</a:t>
            </a:r>
          </a:p>
          <a:p>
            <a:endParaRPr lang="en-US" dirty="0"/>
          </a:p>
        </p:txBody>
      </p:sp>
    </p:spTree>
    <p:extLst>
      <p:ext uri="{BB962C8B-B14F-4D97-AF65-F5344CB8AC3E}">
        <p14:creationId xmlns:p14="http://schemas.microsoft.com/office/powerpoint/2010/main" val="4152392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Outline of the presentation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ZW" dirty="0" smtClean="0">
                <a:solidFill>
                  <a:schemeClr val="tx1"/>
                </a:solidFill>
                <a:latin typeface="Times New Roman" panose="02020603050405020304" pitchFamily="18" charset="0"/>
                <a:cs typeface="Times New Roman" panose="02020603050405020304" pitchFamily="18" charset="0"/>
              </a:rPr>
              <a:t>Background to this paper</a:t>
            </a:r>
          </a:p>
          <a:p>
            <a:r>
              <a:rPr lang="en-ZW" dirty="0" smtClean="0">
                <a:solidFill>
                  <a:schemeClr val="tx1"/>
                </a:solidFill>
                <a:latin typeface="Times New Roman" panose="02020603050405020304" pitchFamily="18" charset="0"/>
                <a:cs typeface="Times New Roman" panose="02020603050405020304" pitchFamily="18" charset="0"/>
              </a:rPr>
              <a:t>Rationale</a:t>
            </a:r>
          </a:p>
          <a:p>
            <a:r>
              <a:rPr lang="en-ZW" dirty="0" smtClean="0">
                <a:solidFill>
                  <a:schemeClr val="tx1"/>
                </a:solidFill>
                <a:latin typeface="Times New Roman" panose="02020603050405020304" pitchFamily="18" charset="0"/>
                <a:cs typeface="Times New Roman" panose="02020603050405020304" pitchFamily="18" charset="0"/>
              </a:rPr>
              <a:t>Main argument</a:t>
            </a:r>
          </a:p>
          <a:p>
            <a:r>
              <a:rPr lang="en-ZW" dirty="0" smtClean="0">
                <a:solidFill>
                  <a:schemeClr val="tx1"/>
                </a:solidFill>
                <a:latin typeface="Times New Roman" panose="02020603050405020304" pitchFamily="18" charset="0"/>
                <a:cs typeface="Times New Roman" panose="02020603050405020304" pitchFamily="18" charset="0"/>
              </a:rPr>
              <a:t>Methodology</a:t>
            </a:r>
          </a:p>
          <a:p>
            <a:r>
              <a:rPr lang="en-ZW" dirty="0" smtClean="0">
                <a:solidFill>
                  <a:schemeClr val="tx1"/>
                </a:solidFill>
                <a:latin typeface="Times New Roman" panose="02020603050405020304" pitchFamily="18" charset="0"/>
                <a:cs typeface="Times New Roman" panose="02020603050405020304" pitchFamily="18" charset="0"/>
              </a:rPr>
              <a:t>Findings </a:t>
            </a:r>
          </a:p>
          <a:p>
            <a:r>
              <a:rPr lang="en-ZW" dirty="0" smtClean="0">
                <a:solidFill>
                  <a:schemeClr val="tx1"/>
                </a:solidFill>
                <a:latin typeface="Times New Roman" panose="02020603050405020304" pitchFamily="18" charset="0"/>
                <a:cs typeface="Times New Roman" panose="02020603050405020304" pitchFamily="18" charset="0"/>
              </a:rPr>
              <a:t>Discussion</a:t>
            </a:r>
          </a:p>
          <a:p>
            <a:r>
              <a:rPr lang="en-ZW" dirty="0" smtClean="0">
                <a:solidFill>
                  <a:schemeClr val="tx1"/>
                </a:solidFill>
                <a:latin typeface="Times New Roman" panose="02020603050405020304" pitchFamily="18" charset="0"/>
                <a:cs typeface="Times New Roman" panose="02020603050405020304" pitchFamily="18" charset="0"/>
              </a:rPr>
              <a:t>Conclusion</a:t>
            </a:r>
          </a:p>
          <a:p>
            <a:endParaRPr lang="en-ZW"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388352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BACKGROUND TO THIS PAPER</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Contested nature of disability as a concept</a:t>
            </a:r>
          </a:p>
          <a:p>
            <a:pPr lvl="1"/>
            <a:r>
              <a:rPr lang="en-US" i="1" dirty="0" smtClean="0">
                <a:solidFill>
                  <a:schemeClr val="tx1"/>
                </a:solidFill>
                <a:latin typeface="Times New Roman" panose="02020603050405020304" pitchFamily="18" charset="0"/>
                <a:cs typeface="Times New Roman" panose="02020603050405020304" pitchFamily="18" charset="0"/>
              </a:rPr>
              <a:t>the right wording?--‘with disabilities’ or ‘disabled’</a:t>
            </a:r>
          </a:p>
          <a:p>
            <a:pPr lvl="1"/>
            <a:r>
              <a:rPr lang="en-US" i="1" dirty="0" smtClean="0">
                <a:solidFill>
                  <a:schemeClr val="tx1"/>
                </a:solidFill>
                <a:latin typeface="Times New Roman" panose="02020603050405020304" pitchFamily="18" charset="0"/>
                <a:cs typeface="Times New Roman" panose="02020603050405020304" pitchFamily="18" charset="0"/>
              </a:rPr>
              <a:t>over-</a:t>
            </a:r>
            <a:r>
              <a:rPr lang="en-US" i="1" dirty="0" err="1" smtClean="0">
                <a:solidFill>
                  <a:schemeClr val="tx1"/>
                </a:solidFill>
                <a:latin typeface="Times New Roman" panose="02020603050405020304" pitchFamily="18" charset="0"/>
                <a:cs typeface="Times New Roman" panose="02020603050405020304" pitchFamily="18" charset="0"/>
              </a:rPr>
              <a:t>medicalisation</a:t>
            </a:r>
            <a:r>
              <a:rPr lang="en-US" i="1" dirty="0">
                <a:solidFill>
                  <a:schemeClr val="tx1"/>
                </a:solidFill>
                <a:latin typeface="Times New Roman" panose="02020603050405020304" pitchFamily="18" charset="0"/>
                <a:cs typeface="Times New Roman" panose="02020603050405020304" pitchFamily="18" charset="0"/>
              </a:rPr>
              <a:t>, social </a:t>
            </a:r>
            <a:r>
              <a:rPr lang="en-US" i="1" dirty="0" smtClean="0">
                <a:solidFill>
                  <a:schemeClr val="tx1"/>
                </a:solidFill>
                <a:latin typeface="Times New Roman" panose="02020603050405020304" pitchFamily="18" charset="0"/>
                <a:cs typeface="Times New Roman" panose="02020603050405020304" pitchFamily="18" charset="0"/>
              </a:rPr>
              <a:t>model(s), ICF and then the CA</a:t>
            </a:r>
          </a:p>
          <a:p>
            <a:r>
              <a:rPr lang="en-US" dirty="0" smtClean="0">
                <a:solidFill>
                  <a:schemeClr val="tx1"/>
                </a:solidFill>
                <a:latin typeface="Times New Roman" panose="02020603050405020304" pitchFamily="18" charset="0"/>
                <a:cs typeface="Times New Roman" panose="02020603050405020304" pitchFamily="18" charset="0"/>
              </a:rPr>
              <a:t>What do disabled people say?-The missing link</a:t>
            </a:r>
          </a:p>
          <a:p>
            <a:r>
              <a:rPr lang="en-US" i="1" dirty="0" smtClean="0">
                <a:solidFill>
                  <a:schemeClr val="tx1"/>
                </a:solidFill>
                <a:latin typeface="Times New Roman" panose="02020603050405020304" pitchFamily="18" charset="0"/>
                <a:cs typeface="Times New Roman" panose="02020603050405020304" pitchFamily="18" charset="0"/>
              </a:rPr>
              <a:t>Reflexive approach          cognitive interviewing</a:t>
            </a:r>
          </a:p>
          <a:p>
            <a:pPr lvl="0"/>
            <a:r>
              <a:rPr lang="en-ZA" altLang="en-US" dirty="0" smtClean="0">
                <a:solidFill>
                  <a:schemeClr val="tx1"/>
                </a:solidFill>
                <a:latin typeface="Times New Roman" panose="02020603050405020304" pitchFamily="18" charset="0"/>
                <a:cs typeface="Times New Roman" panose="02020603050405020304" pitchFamily="18" charset="0"/>
              </a:rPr>
              <a:t>Why </a:t>
            </a:r>
            <a:r>
              <a:rPr lang="en-ZA" altLang="en-US" dirty="0">
                <a:solidFill>
                  <a:schemeClr val="tx1"/>
                </a:solidFill>
                <a:latin typeface="Times New Roman" panose="02020603050405020304" pitchFamily="18" charset="0"/>
                <a:cs typeface="Times New Roman" panose="02020603050405020304" pitchFamily="18" charset="0"/>
              </a:rPr>
              <a:t>are disabled students disadvantaged in a transformed HE that is supposed to be fair and equitable?</a:t>
            </a:r>
          </a:p>
          <a:p>
            <a:pPr lvl="0"/>
            <a:r>
              <a:rPr lang="en-ZA" altLang="en-US" dirty="0">
                <a:solidFill>
                  <a:schemeClr val="tx1"/>
                </a:solidFill>
                <a:latin typeface="Times New Roman" panose="02020603050405020304" pitchFamily="18" charset="0"/>
                <a:cs typeface="Times New Roman" panose="02020603050405020304" pitchFamily="18" charset="0"/>
              </a:rPr>
              <a:t>How can we advance </a:t>
            </a:r>
            <a:r>
              <a:rPr lang="en-ZA" altLang="en-US" dirty="0" smtClean="0">
                <a:solidFill>
                  <a:schemeClr val="tx1"/>
                </a:solidFill>
                <a:latin typeface="Times New Roman" panose="02020603050405020304" pitchFamily="18" charset="0"/>
                <a:cs typeface="Times New Roman" panose="02020603050405020304" pitchFamily="18" charset="0"/>
              </a:rPr>
              <a:t>a social </a:t>
            </a:r>
            <a:r>
              <a:rPr lang="en-ZA" altLang="en-US" dirty="0">
                <a:solidFill>
                  <a:schemeClr val="tx1"/>
                </a:solidFill>
                <a:latin typeface="Times New Roman" panose="02020603050405020304" pitchFamily="18" charset="0"/>
                <a:cs typeface="Times New Roman" panose="02020603050405020304" pitchFamily="18" charset="0"/>
              </a:rPr>
              <a:t>justice agenda in HE for disabled students?</a:t>
            </a:r>
          </a:p>
          <a:p>
            <a:endParaRPr lang="en-US" i="1" dirty="0" smtClean="0">
              <a:solidFill>
                <a:schemeClr val="tx1"/>
              </a:solidFill>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V="1">
            <a:off x="2770909" y="2890982"/>
            <a:ext cx="406400"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7891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W" b="1" dirty="0" smtClean="0">
                <a:solidFill>
                  <a:schemeClr val="tx1"/>
                </a:solidFill>
                <a:latin typeface="Times New Roman" panose="02020603050405020304" pitchFamily="18" charset="0"/>
                <a:cs typeface="Times New Roman" panose="02020603050405020304" pitchFamily="18" charset="0"/>
              </a:rPr>
              <a:t>Rationale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r>
              <a:rPr lang="en-US" dirty="0" smtClean="0">
                <a:solidFill>
                  <a:schemeClr val="tx1"/>
                </a:solidFill>
              </a:rPr>
              <a:t>In addressing social justice issues, we need to be clear about </a:t>
            </a:r>
            <a:r>
              <a:rPr lang="en-US" i="1" dirty="0" smtClean="0">
                <a:solidFill>
                  <a:schemeClr val="tx1"/>
                </a:solidFill>
              </a:rPr>
              <a:t>who</a:t>
            </a:r>
            <a:r>
              <a:rPr lang="en-US" dirty="0" smtClean="0">
                <a:solidFill>
                  <a:schemeClr val="tx1"/>
                </a:solidFill>
              </a:rPr>
              <a:t> needs </a:t>
            </a:r>
            <a:r>
              <a:rPr lang="en-US" i="1" dirty="0" smtClean="0">
                <a:solidFill>
                  <a:schemeClr val="tx1"/>
                </a:solidFill>
              </a:rPr>
              <a:t>what</a:t>
            </a:r>
            <a:r>
              <a:rPr lang="en-US" dirty="0" smtClean="0">
                <a:solidFill>
                  <a:schemeClr val="tx1"/>
                </a:solidFill>
              </a:rPr>
              <a:t>, at </a:t>
            </a:r>
            <a:r>
              <a:rPr lang="en-US" i="1" dirty="0" smtClean="0">
                <a:solidFill>
                  <a:schemeClr val="tx1"/>
                </a:solidFill>
              </a:rPr>
              <a:t>which point </a:t>
            </a:r>
            <a:r>
              <a:rPr lang="en-US" dirty="0" smtClean="0">
                <a:solidFill>
                  <a:schemeClr val="tx1"/>
                </a:solidFill>
              </a:rPr>
              <a:t>in time for achieving what one values</a:t>
            </a:r>
          </a:p>
          <a:p>
            <a:endParaRPr lang="en-US" i="1" dirty="0"/>
          </a:p>
        </p:txBody>
      </p:sp>
    </p:spTree>
    <p:extLst>
      <p:ext uri="{BB962C8B-B14F-4D97-AF65-F5344CB8AC3E}">
        <p14:creationId xmlns:p14="http://schemas.microsoft.com/office/powerpoint/2010/main" val="15934610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b="1" dirty="0" smtClean="0">
                <a:solidFill>
                  <a:schemeClr val="tx1"/>
                </a:solidFill>
                <a:latin typeface="Times New Roman" panose="02020603050405020304" pitchFamily="18" charset="0"/>
                <a:cs typeface="Times New Roman" panose="02020603050405020304" pitchFamily="18" charset="0"/>
              </a:rPr>
              <a:t>Main argument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ZW" sz="2000" dirty="0" smtClean="0">
                <a:solidFill>
                  <a:schemeClr val="tx1"/>
                </a:solidFill>
                <a:latin typeface="Times New Roman" panose="02020603050405020304" pitchFamily="18" charset="0"/>
                <a:cs typeface="Times New Roman" panose="02020603050405020304" pitchFamily="18" charset="0"/>
              </a:rPr>
              <a:t>For concrete programmes to be implemented, proper policies which state action plans (stakeholders) need to be put in place</a:t>
            </a:r>
          </a:p>
          <a:p>
            <a:r>
              <a:rPr lang="en-ZW" sz="2000" dirty="0" smtClean="0">
                <a:solidFill>
                  <a:schemeClr val="tx1"/>
                </a:solidFill>
                <a:latin typeface="Times New Roman" panose="02020603050405020304" pitchFamily="18" charset="0"/>
                <a:cs typeface="Times New Roman" panose="02020603050405020304" pitchFamily="18" charset="0"/>
              </a:rPr>
              <a:t>Using empirical data of ten students on the experiences and perceptions about disability</a:t>
            </a:r>
          </a:p>
          <a:p>
            <a:pPr lvl="0"/>
            <a:r>
              <a:rPr lang="en-ZW" sz="2000" dirty="0">
                <a:solidFill>
                  <a:schemeClr val="tx1"/>
                </a:solidFill>
                <a:latin typeface="Times New Roman" panose="02020603050405020304" pitchFamily="18" charset="0"/>
                <a:cs typeface="Times New Roman" panose="02020603050405020304" pitchFamily="18" charset="0"/>
              </a:rPr>
              <a:t>The current thinking/ conceptualisation of disability in South Africa is floats all over</a:t>
            </a:r>
          </a:p>
          <a:p>
            <a:pPr lvl="0"/>
            <a:r>
              <a:rPr lang="en-ZW" sz="2000" dirty="0">
                <a:solidFill>
                  <a:schemeClr val="tx1"/>
                </a:solidFill>
                <a:latin typeface="Times New Roman" panose="02020603050405020304" pitchFamily="18" charset="0"/>
                <a:cs typeface="Times New Roman" panose="02020603050405020304" pitchFamily="18" charset="0"/>
              </a:rPr>
              <a:t>This creates problems for disabled students who ultimately places them at a </a:t>
            </a:r>
            <a:r>
              <a:rPr lang="en-ZW" sz="2000" dirty="0" smtClean="0">
                <a:solidFill>
                  <a:schemeClr val="tx1"/>
                </a:solidFill>
                <a:latin typeface="Times New Roman" panose="02020603050405020304" pitchFamily="18" charset="0"/>
                <a:cs typeface="Times New Roman" panose="02020603050405020304" pitchFamily="18" charset="0"/>
              </a:rPr>
              <a:t>disadvantage</a:t>
            </a:r>
          </a:p>
          <a:p>
            <a:pPr lvl="0"/>
            <a:r>
              <a:rPr lang="en-ZW" sz="2000" dirty="0" smtClean="0">
                <a:solidFill>
                  <a:schemeClr val="tx1"/>
                </a:solidFill>
                <a:latin typeface="Times New Roman" panose="02020603050405020304" pitchFamily="18" charset="0"/>
                <a:cs typeface="Times New Roman" panose="02020603050405020304" pitchFamily="18" charset="0"/>
              </a:rPr>
              <a:t>An (expansive) </a:t>
            </a:r>
            <a:r>
              <a:rPr lang="en-ZW" sz="2000" dirty="0" err="1" smtClean="0">
                <a:solidFill>
                  <a:schemeClr val="tx1"/>
                </a:solidFill>
                <a:latin typeface="Times New Roman" panose="02020603050405020304" pitchFamily="18" charset="0"/>
                <a:cs typeface="Times New Roman" panose="02020603050405020304" pitchFamily="18" charset="0"/>
              </a:rPr>
              <a:t>interactionalist</a:t>
            </a:r>
            <a:r>
              <a:rPr lang="en-ZW" sz="2000" dirty="0" smtClean="0">
                <a:solidFill>
                  <a:schemeClr val="tx1"/>
                </a:solidFill>
                <a:latin typeface="Times New Roman" panose="02020603050405020304" pitchFamily="18" charset="0"/>
                <a:cs typeface="Times New Roman" panose="02020603050405020304" pitchFamily="18" charset="0"/>
              </a:rPr>
              <a:t> approach which acknowledges the complexities is suggested (Tom Shakespeare)</a:t>
            </a:r>
            <a:endParaRPr lang="en-ZW" sz="2000" dirty="0">
              <a:solidFill>
                <a:schemeClr val="tx1"/>
              </a:solidFill>
              <a:latin typeface="Times New Roman" panose="02020603050405020304" pitchFamily="18" charset="0"/>
              <a:cs typeface="Times New Roman" panose="02020603050405020304" pitchFamily="18" charset="0"/>
            </a:endParaRPr>
          </a:p>
          <a:p>
            <a:endParaRPr lang="en-ZW"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5167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Design &amp; Methodology</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ZW" sz="2300" dirty="0" smtClean="0">
                <a:solidFill>
                  <a:schemeClr val="tx1"/>
                </a:solidFill>
                <a:latin typeface="Times New Roman" panose="02020603050405020304" pitchFamily="18" charset="0"/>
                <a:cs typeface="Times New Roman" panose="02020603050405020304" pitchFamily="18" charset="0"/>
              </a:rPr>
              <a:t>Qualitative Design</a:t>
            </a:r>
            <a:endParaRPr lang="en-ZW" sz="2300" dirty="0">
              <a:solidFill>
                <a:schemeClr val="tx1"/>
              </a:solidFill>
              <a:latin typeface="Times New Roman" panose="02020603050405020304" pitchFamily="18" charset="0"/>
              <a:cs typeface="Times New Roman" panose="02020603050405020304" pitchFamily="18" charset="0"/>
            </a:endParaRPr>
          </a:p>
          <a:p>
            <a:pPr lvl="0"/>
            <a:r>
              <a:rPr lang="en-ZW" sz="2300" dirty="0">
                <a:solidFill>
                  <a:schemeClr val="tx1"/>
                </a:solidFill>
                <a:latin typeface="Times New Roman" panose="02020603050405020304" pitchFamily="18" charset="0"/>
                <a:cs typeface="Times New Roman" panose="02020603050405020304" pitchFamily="18" charset="0"/>
              </a:rPr>
              <a:t>Semi </a:t>
            </a:r>
            <a:r>
              <a:rPr lang="en-ZW" sz="2300" dirty="0" smtClean="0">
                <a:solidFill>
                  <a:schemeClr val="tx1"/>
                </a:solidFill>
                <a:latin typeface="Times New Roman" panose="02020603050405020304" pitchFamily="18" charset="0"/>
                <a:cs typeface="Times New Roman" panose="02020603050405020304" pitchFamily="18" charset="0"/>
              </a:rPr>
              <a:t>structured in-depth </a:t>
            </a:r>
            <a:r>
              <a:rPr lang="en-ZW" sz="2300" dirty="0">
                <a:solidFill>
                  <a:schemeClr val="tx1"/>
                </a:solidFill>
                <a:latin typeface="Times New Roman" panose="02020603050405020304" pitchFamily="18" charset="0"/>
                <a:cs typeface="Times New Roman" panose="02020603050405020304" pitchFamily="18" charset="0"/>
              </a:rPr>
              <a:t>interviews</a:t>
            </a:r>
          </a:p>
          <a:p>
            <a:pPr lvl="0"/>
            <a:r>
              <a:rPr lang="en-ZW" sz="2300" dirty="0">
                <a:solidFill>
                  <a:schemeClr val="tx1"/>
                </a:solidFill>
                <a:latin typeface="Times New Roman" panose="02020603050405020304" pitchFamily="18" charset="0"/>
                <a:cs typeface="Times New Roman" panose="02020603050405020304" pitchFamily="18" charset="0"/>
              </a:rPr>
              <a:t>Field observations</a:t>
            </a:r>
          </a:p>
          <a:p>
            <a:pPr lvl="0"/>
            <a:r>
              <a:rPr lang="en-ZW" sz="2300" dirty="0">
                <a:solidFill>
                  <a:schemeClr val="tx1"/>
                </a:solidFill>
                <a:latin typeface="Times New Roman" panose="02020603050405020304" pitchFamily="18" charset="0"/>
                <a:cs typeface="Times New Roman" panose="02020603050405020304" pitchFamily="18" charset="0"/>
              </a:rPr>
              <a:t>Institutional document analysis</a:t>
            </a:r>
          </a:p>
          <a:p>
            <a:pPr lvl="0"/>
            <a:r>
              <a:rPr lang="en-ZW" sz="2300" dirty="0">
                <a:solidFill>
                  <a:schemeClr val="tx1"/>
                </a:solidFill>
                <a:latin typeface="Times New Roman" panose="02020603050405020304" pitchFamily="18" charset="0"/>
                <a:cs typeface="Times New Roman" panose="02020603050405020304" pitchFamily="18" charset="0"/>
              </a:rPr>
              <a:t>2 universities</a:t>
            </a:r>
          </a:p>
          <a:p>
            <a:pPr lvl="0"/>
            <a:r>
              <a:rPr lang="en-ZW" sz="2300" dirty="0">
                <a:solidFill>
                  <a:schemeClr val="tx1"/>
                </a:solidFill>
                <a:latin typeface="Times New Roman" panose="02020603050405020304" pitchFamily="18" charset="0"/>
                <a:cs typeface="Times New Roman" panose="02020603050405020304" pitchFamily="18" charset="0"/>
              </a:rPr>
              <a:t>14 disabled </a:t>
            </a:r>
            <a:r>
              <a:rPr lang="en-ZW" sz="2300" dirty="0" smtClean="0">
                <a:solidFill>
                  <a:schemeClr val="tx1"/>
                </a:solidFill>
                <a:latin typeface="Times New Roman" panose="02020603050405020304" pitchFamily="18" charset="0"/>
                <a:cs typeface="Times New Roman" panose="02020603050405020304" pitchFamily="18" charset="0"/>
              </a:rPr>
              <a:t>students -3 </a:t>
            </a:r>
            <a:r>
              <a:rPr lang="en-ZW" sz="2300" dirty="0">
                <a:solidFill>
                  <a:schemeClr val="tx1"/>
                </a:solidFill>
                <a:latin typeface="Times New Roman" panose="02020603050405020304" pitchFamily="18" charset="0"/>
                <a:cs typeface="Times New Roman" panose="02020603050405020304" pitchFamily="18" charset="0"/>
              </a:rPr>
              <a:t>Disability unit </a:t>
            </a:r>
            <a:r>
              <a:rPr lang="en-ZW" sz="2300" dirty="0" smtClean="0">
                <a:solidFill>
                  <a:schemeClr val="tx1"/>
                </a:solidFill>
                <a:latin typeface="Times New Roman" panose="02020603050405020304" pitchFamily="18" charset="0"/>
                <a:cs typeface="Times New Roman" panose="02020603050405020304" pitchFamily="18" charset="0"/>
              </a:rPr>
              <a:t>staff members- 4 lecturers</a:t>
            </a:r>
          </a:p>
          <a:p>
            <a:pPr lvl="0"/>
            <a:r>
              <a:rPr lang="en-ZW" sz="2300" dirty="0" smtClean="0">
                <a:solidFill>
                  <a:schemeClr val="tx1"/>
                </a:solidFill>
                <a:latin typeface="Times New Roman" panose="02020603050405020304" pitchFamily="18" charset="0"/>
                <a:cs typeface="Times New Roman" panose="02020603050405020304" pitchFamily="18" charset="0"/>
              </a:rPr>
              <a:t>Thematic analysis-</a:t>
            </a:r>
            <a:r>
              <a:rPr lang="en-ZW" sz="2300" dirty="0" err="1" smtClean="0">
                <a:solidFill>
                  <a:schemeClr val="tx1"/>
                </a:solidFill>
                <a:latin typeface="Times New Roman" panose="02020603050405020304" pitchFamily="18" charset="0"/>
                <a:cs typeface="Times New Roman" panose="02020603050405020304" pitchFamily="18" charset="0"/>
              </a:rPr>
              <a:t>Nvivo</a:t>
            </a:r>
            <a:r>
              <a:rPr lang="en-ZW" sz="2300" dirty="0" smtClean="0">
                <a:solidFill>
                  <a:schemeClr val="tx1"/>
                </a:solidFill>
                <a:latin typeface="Times New Roman" panose="02020603050405020304" pitchFamily="18" charset="0"/>
                <a:cs typeface="Times New Roman" panose="02020603050405020304" pitchFamily="18" charset="0"/>
              </a:rPr>
              <a:t> 10 software </a:t>
            </a:r>
            <a:endParaRPr lang="en-US" sz="23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571879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Profile of the students</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4574851"/>
              </p:ext>
            </p:extLst>
          </p:nvPr>
        </p:nvGraphicFramePr>
        <p:xfrm>
          <a:off x="1884218" y="1241281"/>
          <a:ext cx="6040581" cy="3482925"/>
        </p:xfrm>
        <a:graphic>
          <a:graphicData uri="http://schemas.openxmlformats.org/drawingml/2006/table">
            <a:tbl>
              <a:tblPr firstRow="1" firstCol="1" bandRow="1">
                <a:tableStyleId>{5C22544A-7EE6-4342-B048-85BDC9FD1C3A}</a:tableStyleId>
              </a:tblPr>
              <a:tblGrid>
                <a:gridCol w="861679"/>
                <a:gridCol w="862310"/>
                <a:gridCol w="862941"/>
                <a:gridCol w="862941"/>
                <a:gridCol w="863570"/>
                <a:gridCol w="863570"/>
                <a:gridCol w="863570"/>
              </a:tblGrid>
              <a:tr h="397646">
                <a:tc>
                  <a:txBody>
                    <a:bodyPr/>
                    <a:lstStyle/>
                    <a:p>
                      <a:pPr marL="0" marR="0" algn="just">
                        <a:lnSpc>
                          <a:spcPct val="115000"/>
                        </a:lnSpc>
                        <a:spcBef>
                          <a:spcPts val="0"/>
                        </a:spcBef>
                        <a:spcAft>
                          <a:spcPts val="0"/>
                        </a:spcAft>
                      </a:pPr>
                      <a:r>
                        <a:rPr lang="en-US" sz="700" dirty="0">
                          <a:solidFill>
                            <a:schemeClr val="tx1"/>
                          </a:solidFill>
                          <a:effectLst/>
                        </a:rPr>
                        <a:t>Name</a:t>
                      </a:r>
                      <a:endParaRPr lang="en-US" sz="700" dirty="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Institution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Category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Age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Faculty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Gender</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Race</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Kudzi</a:t>
                      </a:r>
                      <a:endParaRPr lang="en-US" sz="700">
                        <a:solidFill>
                          <a:schemeClr val="tx1"/>
                        </a:solidFill>
                        <a:effectLst/>
                        <a:latin typeface="Calibri"/>
                        <a:ea typeface="Calibri"/>
                        <a:cs typeface="Times New Roman"/>
                      </a:endParaRPr>
                    </a:p>
                  </a:txBody>
                  <a:tcPr marL="44626" marR="44626" marT="0" marB="0"/>
                </a:tc>
                <a:tc>
                  <a:txBody>
                    <a:bodyPr/>
                    <a:lstStyle/>
                    <a:p>
                      <a:pPr marL="0" marR="0">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Partially sighted</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39</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Education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Female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97507">
                <a:tc>
                  <a:txBody>
                    <a:bodyPr/>
                    <a:lstStyle/>
                    <a:p>
                      <a:pPr marL="0" marR="0" algn="just">
                        <a:lnSpc>
                          <a:spcPct val="115000"/>
                        </a:lnSpc>
                        <a:spcBef>
                          <a:spcPts val="0"/>
                        </a:spcBef>
                        <a:spcAft>
                          <a:spcPts val="0"/>
                        </a:spcAft>
                      </a:pPr>
                      <a:r>
                        <a:rPr lang="en-US" sz="700" dirty="0">
                          <a:solidFill>
                            <a:schemeClr val="tx1"/>
                          </a:solidFill>
                          <a:effectLst/>
                        </a:rPr>
                        <a:t>Pat</a:t>
                      </a:r>
                      <a:endParaRPr lang="en-US" sz="700" dirty="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dirty="0" smtClean="0">
                          <a:solidFill>
                            <a:schemeClr val="tx1"/>
                          </a:solidFill>
                          <a:effectLst/>
                        </a:rPr>
                        <a:t>Other</a:t>
                      </a:r>
                      <a:endParaRPr lang="en-US" sz="700" dirty="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30</a:t>
                      </a:r>
                      <a:endParaRPr lang="en-US" sz="700">
                        <a:solidFill>
                          <a:schemeClr val="tx1"/>
                        </a:solidFill>
                        <a:effectLst/>
                        <a:latin typeface="Calibri"/>
                        <a:ea typeface="Calibri"/>
                        <a:cs typeface="Times New Roman"/>
                      </a:endParaRPr>
                    </a:p>
                  </a:txBody>
                  <a:tcPr marL="44626" marR="44626" marT="0" marB="0"/>
                </a:tc>
                <a:tc>
                  <a:txBody>
                    <a:bodyPr/>
                    <a:lstStyle/>
                    <a:p>
                      <a:pPr marL="0" marR="0">
                        <a:spcBef>
                          <a:spcPts val="0"/>
                        </a:spcBef>
                        <a:spcAft>
                          <a:spcPts val="0"/>
                        </a:spcAft>
                      </a:pPr>
                      <a:r>
                        <a:rPr lang="en-US" sz="700">
                          <a:solidFill>
                            <a:schemeClr val="tx1"/>
                          </a:solidFill>
                          <a:effectLst/>
                        </a:rPr>
                        <a:t>Human and Social Sciences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Female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Musa</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Physical disability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29</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Law</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97507">
                <a:tc>
                  <a:txBody>
                    <a:bodyPr/>
                    <a:lstStyle/>
                    <a:p>
                      <a:pPr marL="0" marR="0" algn="just">
                        <a:lnSpc>
                          <a:spcPct val="115000"/>
                        </a:lnSpc>
                        <a:spcBef>
                          <a:spcPts val="0"/>
                        </a:spcBef>
                        <a:spcAft>
                          <a:spcPts val="0"/>
                        </a:spcAft>
                      </a:pPr>
                      <a:r>
                        <a:rPr lang="en-US" sz="700">
                          <a:solidFill>
                            <a:schemeClr val="tx1"/>
                          </a:solidFill>
                          <a:effectLst/>
                        </a:rPr>
                        <a:t>Sipho</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Partially sighted</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21</a:t>
                      </a:r>
                      <a:endParaRPr lang="en-US" sz="700">
                        <a:solidFill>
                          <a:schemeClr val="tx1"/>
                        </a:solidFill>
                        <a:effectLst/>
                        <a:latin typeface="Calibri"/>
                        <a:ea typeface="Calibri"/>
                        <a:cs typeface="Times New Roman"/>
                      </a:endParaRPr>
                    </a:p>
                  </a:txBody>
                  <a:tcPr marL="44626" marR="44626" marT="0" marB="0"/>
                </a:tc>
                <a:tc>
                  <a:txBody>
                    <a:bodyPr/>
                    <a:lstStyle/>
                    <a:p>
                      <a:pPr marL="0" marR="0">
                        <a:spcBef>
                          <a:spcPts val="0"/>
                        </a:spcBef>
                        <a:spcAft>
                          <a:spcPts val="0"/>
                        </a:spcAft>
                      </a:pPr>
                      <a:r>
                        <a:rPr lang="en-US" sz="700">
                          <a:solidFill>
                            <a:schemeClr val="tx1"/>
                          </a:solidFill>
                          <a:effectLst/>
                        </a:rPr>
                        <a:t>Human and Social Sciences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Mpho</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Physical disability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22</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Law</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97507">
                <a:tc>
                  <a:txBody>
                    <a:bodyPr/>
                    <a:lstStyle/>
                    <a:p>
                      <a:pPr marL="0" marR="0" algn="just">
                        <a:lnSpc>
                          <a:spcPct val="115000"/>
                        </a:lnSpc>
                        <a:spcBef>
                          <a:spcPts val="0"/>
                        </a:spcBef>
                        <a:spcAft>
                          <a:spcPts val="0"/>
                        </a:spcAft>
                      </a:pPr>
                      <a:r>
                        <a:rPr lang="en-US" sz="700">
                          <a:solidFill>
                            <a:schemeClr val="tx1"/>
                          </a:solidFill>
                          <a:effectLst/>
                        </a:rPr>
                        <a:t>Toni</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UniVen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Blind</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28</a:t>
                      </a:r>
                      <a:endParaRPr lang="en-US" sz="700">
                        <a:solidFill>
                          <a:schemeClr val="tx1"/>
                        </a:solidFill>
                        <a:effectLst/>
                        <a:latin typeface="Calibri"/>
                        <a:ea typeface="Calibri"/>
                        <a:cs typeface="Times New Roman"/>
                      </a:endParaRPr>
                    </a:p>
                  </a:txBody>
                  <a:tcPr marL="44626" marR="44626" marT="0" marB="0"/>
                </a:tc>
                <a:tc>
                  <a:txBody>
                    <a:bodyPr/>
                    <a:lstStyle/>
                    <a:p>
                      <a:pPr marL="0" marR="0">
                        <a:spcBef>
                          <a:spcPts val="0"/>
                        </a:spcBef>
                        <a:spcAft>
                          <a:spcPts val="0"/>
                        </a:spcAft>
                      </a:pPr>
                      <a:r>
                        <a:rPr lang="en-US" sz="700">
                          <a:solidFill>
                            <a:schemeClr val="tx1"/>
                          </a:solidFill>
                          <a:effectLst/>
                        </a:rPr>
                        <a:t>Human and Social Sciences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342133">
                <a:tc>
                  <a:txBody>
                    <a:bodyPr/>
                    <a:lstStyle/>
                    <a:p>
                      <a:pPr marL="0" marR="0" algn="just">
                        <a:lnSpc>
                          <a:spcPct val="115000"/>
                        </a:lnSpc>
                        <a:spcBef>
                          <a:spcPts val="0"/>
                        </a:spcBef>
                        <a:spcAft>
                          <a:spcPts val="0"/>
                        </a:spcAft>
                      </a:pPr>
                      <a:r>
                        <a:rPr lang="en-US" sz="700">
                          <a:solidFill>
                            <a:schemeClr val="tx1"/>
                          </a:solidFill>
                          <a:effectLst/>
                        </a:rPr>
                        <a:t>Carla</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dirty="0">
                          <a:solidFill>
                            <a:schemeClr val="tx1"/>
                          </a:solidFill>
                          <a:effectLst/>
                        </a:rPr>
                        <a:t>UFS</a:t>
                      </a:r>
                      <a:endParaRPr lang="en-US" sz="700" dirty="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dirty="0">
                          <a:solidFill>
                            <a:schemeClr val="tx1"/>
                          </a:solidFill>
                          <a:effectLst/>
                        </a:rPr>
                        <a:t>Learning </a:t>
                      </a:r>
                      <a:r>
                        <a:rPr lang="en-US" sz="700" dirty="0" smtClean="0">
                          <a:solidFill>
                            <a:schemeClr val="tx1"/>
                          </a:solidFill>
                          <a:effectLst/>
                        </a:rPr>
                        <a:t>disability</a:t>
                      </a:r>
                      <a:endParaRPr lang="en-US" sz="700" dirty="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22</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Economic and Management Sciences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Female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Coloured</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Lerato</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UFS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Physical disability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25</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Law</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Female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Anna</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UFS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Physical disability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25</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Law</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Female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Joe </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UFS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Blind</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20</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The Humanities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White</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Dudu</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UFS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Hearing</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38</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The Humanities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Black</a:t>
                      </a:r>
                      <a:endParaRPr lang="en-US" sz="700">
                        <a:solidFill>
                          <a:schemeClr val="tx1"/>
                        </a:solidFill>
                        <a:effectLst/>
                        <a:latin typeface="Calibri"/>
                        <a:ea typeface="Calibri"/>
                        <a:cs typeface="Times New Roman"/>
                      </a:endParaRPr>
                    </a:p>
                  </a:txBody>
                  <a:tcPr marL="44626" marR="44626" marT="0" marB="0"/>
                </a:tc>
              </a:tr>
              <a:tr h="228089">
                <a:tc>
                  <a:txBody>
                    <a:bodyPr/>
                    <a:lstStyle/>
                    <a:p>
                      <a:pPr marL="0" marR="0" algn="just">
                        <a:lnSpc>
                          <a:spcPct val="115000"/>
                        </a:lnSpc>
                        <a:spcBef>
                          <a:spcPts val="0"/>
                        </a:spcBef>
                        <a:spcAft>
                          <a:spcPts val="0"/>
                        </a:spcAft>
                      </a:pPr>
                      <a:r>
                        <a:rPr lang="en-US" sz="700">
                          <a:solidFill>
                            <a:schemeClr val="tx1"/>
                          </a:solidFill>
                          <a:effectLst/>
                        </a:rPr>
                        <a:t>Michael</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UFS</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Physical disability</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24</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Education</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a:solidFill>
                            <a:schemeClr val="tx1"/>
                          </a:solidFill>
                          <a:effectLst/>
                        </a:rPr>
                        <a:t>Male</a:t>
                      </a:r>
                      <a:endParaRPr lang="en-US" sz="700">
                        <a:solidFill>
                          <a:schemeClr val="tx1"/>
                        </a:solidFill>
                        <a:effectLst/>
                        <a:latin typeface="Calibri"/>
                        <a:ea typeface="Calibri"/>
                        <a:cs typeface="Times New Roman"/>
                      </a:endParaRPr>
                    </a:p>
                  </a:txBody>
                  <a:tcPr marL="44626" marR="44626" marT="0" marB="0"/>
                </a:tc>
                <a:tc>
                  <a:txBody>
                    <a:bodyPr/>
                    <a:lstStyle/>
                    <a:p>
                      <a:pPr marL="0" marR="0" algn="just">
                        <a:lnSpc>
                          <a:spcPct val="115000"/>
                        </a:lnSpc>
                        <a:spcBef>
                          <a:spcPts val="0"/>
                        </a:spcBef>
                        <a:spcAft>
                          <a:spcPts val="0"/>
                        </a:spcAft>
                      </a:pPr>
                      <a:r>
                        <a:rPr lang="en-US" sz="700" dirty="0">
                          <a:solidFill>
                            <a:schemeClr val="tx1"/>
                          </a:solidFill>
                          <a:effectLst/>
                        </a:rPr>
                        <a:t>Black</a:t>
                      </a:r>
                      <a:endParaRPr lang="en-US" sz="700" dirty="0">
                        <a:solidFill>
                          <a:schemeClr val="tx1"/>
                        </a:solidFill>
                        <a:effectLst/>
                        <a:latin typeface="Calibri"/>
                        <a:ea typeface="Calibri"/>
                        <a:cs typeface="Times New Roman"/>
                      </a:endParaRPr>
                    </a:p>
                  </a:txBody>
                  <a:tcPr marL="44626" marR="44626" marT="0" marB="0"/>
                </a:tc>
              </a:tr>
            </a:tbl>
          </a:graphicData>
        </a:graphic>
      </p:graphicFrame>
      <p:sp>
        <p:nvSpPr>
          <p:cNvPr id="5" name="Rectangle 1"/>
          <p:cNvSpPr>
            <a:spLocks noChangeArrowheads="1"/>
          </p:cNvSpPr>
          <p:nvPr/>
        </p:nvSpPr>
        <p:spPr bwMode="auto">
          <a:xfrm>
            <a:off x="2593975" y="1217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71879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457"/>
            <a:ext cx="8229600" cy="570391"/>
          </a:xfrm>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FINDINGS</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545" y="858982"/>
            <a:ext cx="8548255" cy="3602182"/>
          </a:xfrm>
        </p:spPr>
        <p:txBody>
          <a:bodyPr>
            <a:noAutofit/>
          </a:bodyPr>
          <a:lstStyle/>
          <a:p>
            <a:pPr>
              <a:buFont typeface="Wingdings" panose="05000000000000000000" pitchFamily="2" charset="2"/>
              <a:buChar char="q"/>
            </a:pPr>
            <a:r>
              <a:rPr lang="en-US" sz="1200" dirty="0" smtClean="0">
                <a:solidFill>
                  <a:schemeClr val="tx1"/>
                </a:solidFill>
                <a:latin typeface="Times New Roman" panose="02020603050405020304" pitchFamily="18" charset="0"/>
                <a:cs typeface="Times New Roman" panose="02020603050405020304" pitchFamily="18" charset="0"/>
              </a:rPr>
              <a:t>South African written policies (good on paper? and too abstract)                     </a:t>
            </a:r>
            <a:r>
              <a:rPr lang="en-ZW" sz="1200" dirty="0" smtClean="0">
                <a:solidFill>
                  <a:schemeClr val="tx1"/>
                </a:solidFill>
                <a:latin typeface="Times New Roman" panose="02020603050405020304" pitchFamily="18" charset="0"/>
                <a:cs typeface="Times New Roman" panose="02020603050405020304" pitchFamily="18" charset="0"/>
              </a:rPr>
              <a:t>South African Constitution, Social Model</a:t>
            </a:r>
          </a:p>
          <a:p>
            <a:pPr lvl="1">
              <a:buFont typeface="Wingdings" panose="05000000000000000000" pitchFamily="2" charset="2"/>
              <a:buChar char="Ø"/>
            </a:pPr>
            <a:r>
              <a:rPr lang="en-ZW" sz="1200" dirty="0" smtClean="0">
                <a:solidFill>
                  <a:schemeClr val="tx1"/>
                </a:solidFill>
                <a:latin typeface="Times New Roman" panose="02020603050405020304" pitchFamily="18" charset="0"/>
                <a:cs typeface="Times New Roman" panose="02020603050405020304" pitchFamily="18" charset="0"/>
              </a:rPr>
              <a:t>1996 (NCSNET, NCESS), 1997 INDS, Education White Paper 3, Higher Education Act</a:t>
            </a:r>
          </a:p>
          <a:p>
            <a:pPr lvl="1">
              <a:buFont typeface="Wingdings" panose="05000000000000000000" pitchFamily="2" charset="2"/>
              <a:buChar char="Ø"/>
            </a:pPr>
            <a:r>
              <a:rPr lang="en-ZW" sz="1200" dirty="0" smtClean="0">
                <a:solidFill>
                  <a:schemeClr val="tx1"/>
                </a:solidFill>
                <a:latin typeface="Times New Roman" panose="02020603050405020304" pitchFamily="18" charset="0"/>
                <a:cs typeface="Times New Roman" panose="02020603050405020304" pitchFamily="18" charset="0"/>
              </a:rPr>
              <a:t>2001 National Plan for Higher Education, Education White Paper 6 </a:t>
            </a:r>
          </a:p>
          <a:p>
            <a:pPr lvl="1">
              <a:buFont typeface="Wingdings" panose="05000000000000000000" pitchFamily="2" charset="2"/>
              <a:buChar char="Ø"/>
            </a:pPr>
            <a:r>
              <a:rPr lang="en-ZW" sz="1200" dirty="0" smtClean="0">
                <a:solidFill>
                  <a:schemeClr val="tx1"/>
                </a:solidFill>
                <a:latin typeface="Times New Roman" panose="02020603050405020304" pitchFamily="18" charset="0"/>
                <a:cs typeface="Times New Roman" panose="02020603050405020304" pitchFamily="18" charset="0"/>
              </a:rPr>
              <a:t>2012 Green Paper</a:t>
            </a:r>
          </a:p>
          <a:p>
            <a:pPr lvl="1">
              <a:buFont typeface="Wingdings" panose="05000000000000000000" pitchFamily="2" charset="2"/>
              <a:buChar char="Ø"/>
            </a:pPr>
            <a:r>
              <a:rPr lang="en-ZA" sz="1200" dirty="0" smtClean="0">
                <a:solidFill>
                  <a:schemeClr val="tx1"/>
                </a:solidFill>
                <a:latin typeface="Times New Roman" panose="02020603050405020304" pitchFamily="18" charset="0"/>
                <a:cs typeface="Times New Roman" panose="02020603050405020304" pitchFamily="18" charset="0"/>
              </a:rPr>
              <a:t>2013 White Paper</a:t>
            </a:r>
            <a:endParaRPr lang="en-US" sz="1200" dirty="0" smtClean="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200" dirty="0" smtClean="0">
                <a:solidFill>
                  <a:schemeClr val="tx1"/>
                </a:solidFill>
                <a:latin typeface="Times New Roman" panose="02020603050405020304" pitchFamily="18" charset="0"/>
                <a:cs typeface="Times New Roman" panose="02020603050405020304" pitchFamily="18" charset="0"/>
              </a:rPr>
              <a:t>Institutional level </a:t>
            </a:r>
          </a:p>
          <a:p>
            <a:pPr marL="0" marR="0" indent="0" algn="just">
              <a:spcBef>
                <a:spcPts val="0"/>
              </a:spcBef>
              <a:spcAft>
                <a:spcPts val="600"/>
              </a:spcAft>
              <a:buNone/>
            </a:pPr>
            <a:r>
              <a:rPr lang="en-ZA" sz="1200" i="1" dirty="0">
                <a:solidFill>
                  <a:schemeClr val="tx1"/>
                </a:solidFill>
                <a:latin typeface="Times New Roman" panose="02020603050405020304" pitchFamily="18" charset="0"/>
                <a:ea typeface="Times New Roman"/>
                <a:cs typeface="Times New Roman" panose="02020603050405020304" pitchFamily="18" charset="0"/>
              </a:rPr>
              <a:t>The University aligns itself with the position adopted by the Disabled People of South Africa (DPSA), which states that it is primarily the society that disables people.  Consequently the University’s definition of disability aligns with the one in the Code of Good Practice which focuses on the effect of a disability on (in the University’s context) the student in relation to the study environment, and not on the diagnosis of the impairment</a:t>
            </a:r>
            <a:r>
              <a:rPr lang="en-ZA" sz="1200" dirty="0" smtClean="0">
                <a:solidFill>
                  <a:schemeClr val="tx1"/>
                </a:solidFill>
                <a:latin typeface="Times New Roman" panose="02020603050405020304" pitchFamily="18" charset="0"/>
                <a:ea typeface="Times New Roman"/>
                <a:cs typeface="Times New Roman" panose="02020603050405020304" pitchFamily="18" charset="0"/>
              </a:rPr>
              <a:t>. (</a:t>
            </a:r>
            <a:r>
              <a:rPr lang="en-ZA" sz="1200" dirty="0" err="1" smtClean="0">
                <a:solidFill>
                  <a:schemeClr val="tx1"/>
                </a:solidFill>
                <a:latin typeface="Times New Roman" panose="02020603050405020304" pitchFamily="18" charset="0"/>
                <a:ea typeface="Times New Roman"/>
                <a:cs typeface="Times New Roman" panose="02020603050405020304" pitchFamily="18" charset="0"/>
              </a:rPr>
              <a:t>UniVen</a:t>
            </a:r>
            <a:r>
              <a:rPr lang="en-ZA" sz="1200" dirty="0" smtClean="0">
                <a:solidFill>
                  <a:schemeClr val="tx1"/>
                </a:solidFill>
                <a:latin typeface="Times New Roman" panose="02020603050405020304" pitchFamily="18" charset="0"/>
                <a:ea typeface="Times New Roman"/>
                <a:cs typeface="Times New Roman" panose="02020603050405020304" pitchFamily="18" charset="0"/>
              </a:rPr>
              <a:t>)</a:t>
            </a:r>
          </a:p>
          <a:p>
            <a:pPr lvl="1" algn="just">
              <a:spcBef>
                <a:spcPts val="0"/>
              </a:spcBef>
              <a:spcAft>
                <a:spcPts val="600"/>
              </a:spcAft>
            </a:pPr>
            <a:r>
              <a:rPr lang="en-ZA" sz="1200" dirty="0" smtClean="0">
                <a:solidFill>
                  <a:schemeClr val="tx1"/>
                </a:solidFill>
                <a:latin typeface="Times New Roman" panose="02020603050405020304" pitchFamily="18" charset="0"/>
                <a:ea typeface="Times New Roman"/>
                <a:cs typeface="Times New Roman" panose="02020603050405020304" pitchFamily="18" charset="0"/>
              </a:rPr>
              <a:t>Social model </a:t>
            </a:r>
          </a:p>
          <a:p>
            <a:pPr lvl="1" algn="just">
              <a:spcBef>
                <a:spcPts val="0"/>
              </a:spcBef>
              <a:spcAft>
                <a:spcPts val="600"/>
              </a:spcAft>
            </a:pPr>
            <a:r>
              <a:rPr lang="en-ZA" sz="1200" i="1" dirty="0" smtClean="0">
                <a:solidFill>
                  <a:schemeClr val="tx1"/>
                </a:solidFill>
                <a:latin typeface="Times New Roman" panose="02020603050405020304" pitchFamily="18" charset="0"/>
                <a:ea typeface="Times New Roman"/>
                <a:cs typeface="Times New Roman" panose="02020603050405020304" pitchFamily="18" charset="0"/>
              </a:rPr>
              <a:t>‘With disabilities’ </a:t>
            </a:r>
            <a:r>
              <a:rPr lang="en-ZA" sz="1200" dirty="0" smtClean="0">
                <a:solidFill>
                  <a:schemeClr val="tx1"/>
                </a:solidFill>
                <a:latin typeface="Times New Roman" panose="02020603050405020304" pitchFamily="18" charset="0"/>
                <a:ea typeface="Times New Roman"/>
                <a:cs typeface="Times New Roman" panose="02020603050405020304" pitchFamily="18" charset="0"/>
              </a:rPr>
              <a:t>v ‘</a:t>
            </a:r>
            <a:r>
              <a:rPr lang="en-ZA" sz="1200" i="1" dirty="0" smtClean="0">
                <a:solidFill>
                  <a:schemeClr val="tx1"/>
                </a:solidFill>
                <a:latin typeface="Times New Roman" panose="02020603050405020304" pitchFamily="18" charset="0"/>
                <a:ea typeface="Times New Roman"/>
                <a:cs typeface="Times New Roman" panose="02020603050405020304" pitchFamily="18" charset="0"/>
              </a:rPr>
              <a:t>Disabled’……impairment??</a:t>
            </a:r>
          </a:p>
          <a:p>
            <a:pPr lvl="1" algn="just">
              <a:spcBef>
                <a:spcPts val="0"/>
              </a:spcBef>
              <a:spcAft>
                <a:spcPts val="600"/>
              </a:spcAft>
            </a:pPr>
            <a:r>
              <a:rPr lang="en-ZA" sz="1200" dirty="0" smtClean="0">
                <a:solidFill>
                  <a:schemeClr val="tx1"/>
                </a:solidFill>
                <a:latin typeface="Times New Roman" panose="02020603050405020304" pitchFamily="18" charset="0"/>
                <a:ea typeface="Times New Roman"/>
                <a:cs typeface="Times New Roman" panose="02020603050405020304" pitchFamily="18" charset="0"/>
              </a:rPr>
              <a:t>Attitude v Physical access</a:t>
            </a:r>
          </a:p>
          <a:p>
            <a:pPr>
              <a:buFont typeface="Wingdings" panose="05000000000000000000" pitchFamily="2" charset="2"/>
              <a:buChar char="q"/>
            </a:pPr>
            <a:r>
              <a:rPr lang="en-US" sz="1200" dirty="0" smtClean="0">
                <a:solidFill>
                  <a:schemeClr val="tx1"/>
                </a:solidFill>
                <a:latin typeface="Times New Roman" panose="02020603050405020304" pitchFamily="18" charset="0"/>
                <a:cs typeface="Times New Roman" panose="02020603050405020304" pitchFamily="18" charset="0"/>
              </a:rPr>
              <a:t>Participants/ Disabled Students</a:t>
            </a:r>
          </a:p>
          <a:p>
            <a:pPr lvl="1"/>
            <a:r>
              <a:rPr lang="en-US" sz="1200" i="1" dirty="0" smtClean="0">
                <a:solidFill>
                  <a:schemeClr val="tx1"/>
                </a:solidFill>
                <a:latin typeface="Times New Roman" panose="02020603050405020304" pitchFamily="18" charset="0"/>
                <a:cs typeface="Times New Roman" panose="02020603050405020304" pitchFamily="18" charset="0"/>
              </a:rPr>
              <a:t>*I am not disabled, *I am disabled, *I am better than my peers, *Disability is not abnormality, *I am different and all human beings are disabled</a:t>
            </a:r>
            <a:endParaRPr lang="en-US" sz="12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187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W" sz="2000" dirty="0" smtClean="0">
                <a:solidFill>
                  <a:schemeClr val="tx1"/>
                </a:solidFill>
                <a:latin typeface="Times New Roman" panose="02020603050405020304" pitchFamily="18" charset="0"/>
                <a:cs typeface="Times New Roman" panose="02020603050405020304" pitchFamily="18" charset="0"/>
              </a:rPr>
              <a:t>Social model??</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519" y="1398588"/>
            <a:ext cx="3879754" cy="3173412"/>
          </a:xfrm>
        </p:spPr>
      </p:pic>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07013" y="1398589"/>
            <a:ext cx="3379787" cy="3173412"/>
          </a:xfrm>
        </p:spPr>
      </p:pic>
    </p:spTree>
    <p:extLst>
      <p:ext uri="{BB962C8B-B14F-4D97-AF65-F5344CB8AC3E}">
        <p14:creationId xmlns:p14="http://schemas.microsoft.com/office/powerpoint/2010/main" val="6222238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4782</TotalTime>
  <Words>986</Words>
  <Application>Microsoft Macintosh PowerPoint</Application>
  <PresentationFormat>On-screen Show (4:3)</PresentationFormat>
  <Paragraphs>171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What counts as disability? Who decides? A socio-cultural examination of disabled students’ experiences at South African universities  Human development and capabilities association-health &amp; disability thematic group 04 February 2015   </vt:lpstr>
      <vt:lpstr>Outline of the presentation</vt:lpstr>
      <vt:lpstr>BACKGROUND TO THIS PAPER</vt:lpstr>
      <vt:lpstr>Rationale</vt:lpstr>
      <vt:lpstr>Main argument</vt:lpstr>
      <vt:lpstr>Design &amp; Methodology</vt:lpstr>
      <vt:lpstr>Profile of the students</vt:lpstr>
      <vt:lpstr>FINDINGS</vt:lpstr>
      <vt:lpstr>Social model??</vt:lpstr>
      <vt:lpstr>DISCUSSION</vt:lpstr>
      <vt:lpstr>CONCLUSION</vt:lpstr>
      <vt:lpstr>PowerPoint Presentation</vt:lpstr>
      <vt:lpstr>SELECTED REFERENCES </vt:lpstr>
    </vt:vector>
  </TitlesOfParts>
  <Company>BLG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Sophie Mitra</cp:lastModifiedBy>
  <cp:revision>181</cp:revision>
  <cp:lastPrinted>2014-11-21T06:03:29Z</cp:lastPrinted>
  <dcterms:created xsi:type="dcterms:W3CDTF">2012-05-24T05:49:38Z</dcterms:created>
  <dcterms:modified xsi:type="dcterms:W3CDTF">2015-02-04T02:50:23Z</dcterms:modified>
</cp:coreProperties>
</file>